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7"/>
  </p:notesMasterIdLst>
  <p:handoutMasterIdLst>
    <p:handoutMasterId r:id="rId38"/>
  </p:handoutMasterIdLst>
  <p:sldIdLst>
    <p:sldId id="547" r:id="rId2"/>
    <p:sldId id="550" r:id="rId3"/>
    <p:sldId id="583" r:id="rId4"/>
    <p:sldId id="593" r:id="rId5"/>
    <p:sldId id="599" r:id="rId6"/>
    <p:sldId id="623" r:id="rId7"/>
    <p:sldId id="624" r:id="rId8"/>
    <p:sldId id="625" r:id="rId9"/>
    <p:sldId id="626" r:id="rId10"/>
    <p:sldId id="621" r:id="rId11"/>
    <p:sldId id="603" r:id="rId12"/>
    <p:sldId id="627" r:id="rId13"/>
    <p:sldId id="604" r:id="rId14"/>
    <p:sldId id="628" r:id="rId15"/>
    <p:sldId id="629" r:id="rId16"/>
    <p:sldId id="612" r:id="rId17"/>
    <p:sldId id="630" r:id="rId18"/>
    <p:sldId id="641" r:id="rId19"/>
    <p:sldId id="605" r:id="rId20"/>
    <p:sldId id="632" r:id="rId21"/>
    <p:sldId id="631" r:id="rId22"/>
    <p:sldId id="633" r:id="rId23"/>
    <p:sldId id="646" r:id="rId24"/>
    <p:sldId id="606" r:id="rId25"/>
    <p:sldId id="634" r:id="rId26"/>
    <p:sldId id="635" r:id="rId27"/>
    <p:sldId id="636" r:id="rId28"/>
    <p:sldId id="638" r:id="rId29"/>
    <p:sldId id="637" r:id="rId30"/>
    <p:sldId id="645" r:id="rId31"/>
    <p:sldId id="642" r:id="rId32"/>
    <p:sldId id="562" r:id="rId33"/>
    <p:sldId id="554" r:id="rId34"/>
    <p:sldId id="552" r:id="rId35"/>
    <p:sldId id="553" r:id="rId3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93"/>
            <p14:sldId id="599"/>
            <p14:sldId id="623"/>
            <p14:sldId id="624"/>
            <p14:sldId id="625"/>
            <p14:sldId id="626"/>
            <p14:sldId id="621"/>
            <p14:sldId id="603"/>
            <p14:sldId id="627"/>
            <p14:sldId id="604"/>
            <p14:sldId id="628"/>
            <p14:sldId id="629"/>
            <p14:sldId id="612"/>
            <p14:sldId id="630"/>
            <p14:sldId id="641"/>
            <p14:sldId id="605"/>
            <p14:sldId id="632"/>
            <p14:sldId id="631"/>
            <p14:sldId id="633"/>
            <p14:sldId id="646"/>
            <p14:sldId id="606"/>
            <p14:sldId id="634"/>
            <p14:sldId id="635"/>
            <p14:sldId id="636"/>
            <p14:sldId id="638"/>
            <p14:sldId id="637"/>
            <p14:sldId id="645"/>
            <p14:sldId id="642"/>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6" d="100"/>
          <a:sy n="56" d="100"/>
        </p:scale>
        <p:origin x="90" y="468"/>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Logical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Logical operators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We can now implement the maximum-of-three function as follows:</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double max( double x, double y, double z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double max( double x, double y, double z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smtClean="0">
                <a:latin typeface="Consolas" panose="020B0609020204030204" pitchFamily="49" charset="0"/>
                <a:cs typeface="Consolas" panose="020B0609020204030204" pitchFamily="49" charset="0"/>
              </a:rPr>
              <a:t>    if ( (x &gt;= y) &amp;&amp; (x &gt;= z) ) {</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'x' is the </a:t>
            </a:r>
            <a:r>
              <a:rPr lang="en-CA" sz="1400" dirty="0" smtClean="0">
                <a:latin typeface="Consolas" panose="020B0609020204030204" pitchFamily="49" charset="0"/>
                <a:cs typeface="Consolas" panose="020B0609020204030204" pitchFamily="49" charset="0"/>
              </a:rPr>
              <a:t>maximum </a:t>
            </a:r>
            <a:r>
              <a:rPr lang="en-CA" sz="1400" dirty="0">
                <a:latin typeface="Consolas" panose="020B0609020204030204" pitchFamily="49" charset="0"/>
                <a:cs typeface="Consolas" panose="020B0609020204030204" pitchFamily="49" charset="0"/>
              </a:rPr>
              <a:t>if </a:t>
            </a:r>
            <a:r>
              <a:rPr lang="en-CA" sz="1400" dirty="0" smtClean="0">
                <a:latin typeface="Consolas" panose="020B0609020204030204" pitchFamily="49" charset="0"/>
                <a:cs typeface="Consolas" panose="020B0609020204030204" pitchFamily="49" charset="0"/>
              </a:rPr>
              <a:t>it is greater than or equal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to 'y' and greater than or equal to 'z'</a:t>
            </a: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return x;</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else if ( y &gt;= z )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Now, 'y' is the maximum if 'y' is greater than or</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equal to 'z'</a:t>
            </a:r>
          </a:p>
          <a:p>
            <a:pPr marL="800100" lvl="2" indent="0">
              <a:buNone/>
            </a:pPr>
            <a:r>
              <a:rPr lang="en-CA" sz="1400" dirty="0" smtClean="0">
                <a:latin typeface="Consolas" panose="020B0609020204030204" pitchFamily="49" charset="0"/>
                <a:cs typeface="Consolas" panose="020B0609020204030204" pitchFamily="49" charset="0"/>
              </a:rPr>
              <a:t>        //  - if 'y' was not greater than 'x', the first</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condition would have been true</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y;</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z;</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smtClean="0">
                <a:latin typeface="Consolas" panose="020B0609020204030204" pitchFamily="49" charset="0"/>
                <a:cs typeface="Consolas" panose="020B0609020204030204" pitchFamily="49" charset="0"/>
              </a:rPr>
              <a:t>}</a:t>
            </a:r>
            <a:endParaRPr lang="en-CA" sz="1200" dirty="0" smtClean="0">
              <a:solidFill>
                <a:prstClr val="black"/>
              </a:solidFill>
            </a:endParaRPr>
          </a:p>
        </p:txBody>
      </p:sp>
    </p:spTree>
    <p:extLst>
      <p:ext uri="{BB962C8B-B14F-4D97-AF65-F5344CB8AC3E}">
        <p14:creationId xmlns:p14="http://schemas.microsoft.com/office/powerpoint/2010/main" val="106067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We know that the logical </a:t>
            </a:r>
            <a:r>
              <a:rPr lang="en-CA" cap="small" dirty="0" smtClean="0"/>
              <a:t>or</a:t>
            </a:r>
            <a:r>
              <a:rPr lang="en-CA" dirty="0" smtClean="0"/>
              <a:t> operator </a:t>
            </a:r>
            <a:r>
              <a:rPr lang="en-CA" dirty="0" smtClean="0">
                <a:latin typeface="Consolas" panose="020B0609020204030204" pitchFamily="49" charset="0"/>
                <a:cs typeface="Consolas" panose="020B0609020204030204" pitchFamily="49" charset="0"/>
              </a:rPr>
              <a:t>||</a:t>
            </a:r>
            <a:r>
              <a:rPr lang="en-CA" dirty="0" smtClean="0"/>
              <a:t> is </a:t>
            </a:r>
            <a:r>
              <a:rPr lang="en-CA" dirty="0" smtClean="0">
                <a:latin typeface="Consolas" panose="020B0609020204030204" pitchFamily="49" charset="0"/>
                <a:cs typeface="Consolas" panose="020B0609020204030204" pitchFamily="49" charset="0"/>
              </a:rPr>
              <a:t>true</a:t>
            </a:r>
            <a:r>
              <a:rPr lang="en-CA" dirty="0" smtClean="0"/>
              <a:t> if either operand is </a:t>
            </a:r>
            <a:r>
              <a:rPr lang="en-CA" dirty="0" smtClean="0">
                <a:latin typeface="Consolas" panose="020B0609020204030204" pitchFamily="49" charset="0"/>
                <a:cs typeface="Consolas" panose="020B0609020204030204" pitchFamily="49" charset="0"/>
              </a:rPr>
              <a:t>true</a:t>
            </a:r>
          </a:p>
          <a:p>
            <a:pPr lvl="1"/>
            <a:r>
              <a:rPr lang="en-CA" dirty="0" smtClean="0"/>
              <a:t>It is </a:t>
            </a:r>
            <a:r>
              <a:rPr lang="en-CA" dirty="0" smtClean="0">
                <a:latin typeface="Consolas" panose="020B0609020204030204" pitchFamily="49" charset="0"/>
                <a:cs typeface="Consolas" panose="020B0609020204030204" pitchFamily="49" charset="0"/>
              </a:rPr>
              <a:t>false</a:t>
            </a:r>
            <a:r>
              <a:rPr lang="en-CA" dirty="0" smtClean="0"/>
              <a:t> if both operands are </a:t>
            </a:r>
            <a:r>
              <a:rPr lang="en-CA" dirty="0">
                <a:latin typeface="Consolas" panose="020B0609020204030204" pitchFamily="49" charset="0"/>
                <a:cs typeface="Consolas" panose="020B0609020204030204" pitchFamily="49" charset="0"/>
              </a:rPr>
              <a:t>false</a:t>
            </a:r>
            <a:r>
              <a:rPr lang="en-CA" dirty="0"/>
              <a:t> </a:t>
            </a:r>
            <a:endParaRPr lang="en-CA" dirty="0" smtClean="0"/>
          </a:p>
          <a:p>
            <a:pPr lvl="1"/>
            <a:endParaRPr lang="en-CA" dirty="0" smtClean="0"/>
          </a:p>
          <a:p>
            <a:r>
              <a:rPr lang="en-CA" dirty="0"/>
              <a:t>We know that the logical </a:t>
            </a:r>
            <a:r>
              <a:rPr lang="en-CA" cap="small" dirty="0" smtClean="0"/>
              <a:t>and </a:t>
            </a:r>
            <a:r>
              <a:rPr lang="en-CA" dirty="0" smtClean="0"/>
              <a:t>operator </a:t>
            </a:r>
            <a:r>
              <a:rPr lang="en-CA" dirty="0" smtClean="0">
                <a:latin typeface="Consolas" panose="020B0609020204030204" pitchFamily="49" charset="0"/>
                <a:cs typeface="Consolas" panose="020B0609020204030204" pitchFamily="49" charset="0"/>
              </a:rPr>
              <a:t>&amp;&amp;</a:t>
            </a:r>
            <a:r>
              <a:rPr lang="en-CA" dirty="0" smtClean="0"/>
              <a:t> </a:t>
            </a:r>
            <a:r>
              <a:rPr lang="en-CA" dirty="0"/>
              <a:t>is </a:t>
            </a:r>
            <a:r>
              <a:rPr lang="en-CA" dirty="0">
                <a:latin typeface="Consolas" panose="020B0609020204030204" pitchFamily="49" charset="0"/>
                <a:cs typeface="Consolas" panose="020B0609020204030204" pitchFamily="49" charset="0"/>
              </a:rPr>
              <a:t>true</a:t>
            </a:r>
            <a:r>
              <a:rPr lang="en-CA" dirty="0"/>
              <a:t> </a:t>
            </a:r>
            <a:r>
              <a:rPr lang="en-CA" dirty="0" smtClean="0"/>
              <a:t>if both </a:t>
            </a:r>
            <a:r>
              <a:rPr lang="en-CA" dirty="0"/>
              <a:t>operand </a:t>
            </a:r>
            <a:r>
              <a:rPr lang="en-CA" dirty="0" smtClean="0"/>
              <a:t>are </a:t>
            </a:r>
            <a:r>
              <a:rPr lang="en-CA" dirty="0">
                <a:latin typeface="Consolas" panose="020B0609020204030204" pitchFamily="49" charset="0"/>
                <a:cs typeface="Consolas" panose="020B0609020204030204" pitchFamily="49" charset="0"/>
              </a:rPr>
              <a:t>true</a:t>
            </a:r>
            <a:r>
              <a:rPr lang="en-CA" dirty="0"/>
              <a:t> </a:t>
            </a:r>
          </a:p>
          <a:p>
            <a:pPr lvl="1"/>
            <a:r>
              <a:rPr lang="en-CA" dirty="0"/>
              <a:t>It is </a:t>
            </a:r>
            <a:r>
              <a:rPr lang="en-CA" dirty="0">
                <a:latin typeface="Consolas" panose="020B0609020204030204" pitchFamily="49" charset="0"/>
                <a:cs typeface="Consolas" panose="020B0609020204030204" pitchFamily="49" charset="0"/>
              </a:rPr>
              <a:t>false</a:t>
            </a:r>
            <a:r>
              <a:rPr lang="en-CA" dirty="0"/>
              <a:t> </a:t>
            </a:r>
            <a:r>
              <a:rPr lang="en-CA" dirty="0" smtClean="0"/>
              <a:t>if either operands is </a:t>
            </a:r>
            <a:r>
              <a:rPr lang="en-CA" dirty="0">
                <a:latin typeface="Consolas" panose="020B0609020204030204" pitchFamily="49" charset="0"/>
                <a:cs typeface="Consolas" panose="020B0609020204030204" pitchFamily="49" charset="0"/>
              </a:rPr>
              <a:t>false</a:t>
            </a:r>
            <a:r>
              <a:rPr lang="en-CA" dirty="0"/>
              <a:t> </a:t>
            </a:r>
          </a:p>
          <a:p>
            <a:endParaRPr lang="en-CA" dirty="0"/>
          </a:p>
          <a:p>
            <a:r>
              <a:rPr lang="en-CA" dirty="0" smtClean="0"/>
              <a:t>To display this visually, we use a </a:t>
            </a:r>
            <a:r>
              <a:rPr lang="en-CA" i="1" dirty="0" smtClean="0"/>
              <a:t>truth table</a:t>
            </a:r>
            <a:endParaRPr lang="en-CA" dirty="0"/>
          </a:p>
          <a:p>
            <a:pPr marL="0" indent="0" algn="l">
              <a:buNone/>
            </a:pPr>
            <a:endParaRPr lang="en-CA" dirty="0" smtClean="0"/>
          </a:p>
        </p:txBody>
      </p:sp>
    </p:spTree>
    <p:extLst>
      <p:ext uri="{BB962C8B-B14F-4D97-AF65-F5344CB8AC3E}">
        <p14:creationId xmlns:p14="http://schemas.microsoft.com/office/powerpoint/2010/main" val="2831561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In elementary school, you saw addition and multiplication tables:</a:t>
            </a:r>
          </a:p>
          <a:p>
            <a:pPr lvl="1"/>
            <a:r>
              <a:rPr lang="en-CA" dirty="0" smtClean="0"/>
              <a:t>Given two operands, the table gave the result of the operation</a:t>
            </a:r>
          </a:p>
        </p:txBody>
      </p:sp>
      <p:graphicFrame>
        <p:nvGraphicFramePr>
          <p:cNvPr id="4" name="Table 3"/>
          <p:cNvGraphicFramePr>
            <a:graphicFrameLocks noGrp="1"/>
          </p:cNvGraphicFramePr>
          <p:nvPr>
            <p:extLst>
              <p:ext uri="{D42A27DB-BD31-4B8C-83A1-F6EECF244321}">
                <p14:modId xmlns:p14="http://schemas.microsoft.com/office/powerpoint/2010/main" val="2671412468"/>
              </p:ext>
            </p:extLst>
          </p:nvPr>
        </p:nvGraphicFramePr>
        <p:xfrm>
          <a:off x="611561" y="2563660"/>
          <a:ext cx="3744411" cy="3017520"/>
        </p:xfrm>
        <a:graphic>
          <a:graphicData uri="http://schemas.openxmlformats.org/drawingml/2006/table">
            <a:tbl>
              <a:tblPr>
                <a:tableStyleId>{2D5ABB26-0587-4C30-8999-92F81FD0307C}</a:tableStyleId>
              </a:tblPr>
              <a:tblGrid>
                <a:gridCol w="340401">
                  <a:extLst>
                    <a:ext uri="{9D8B030D-6E8A-4147-A177-3AD203B41FA5}">
                      <a16:colId xmlns:a16="http://schemas.microsoft.com/office/drawing/2014/main" val="20000"/>
                    </a:ext>
                  </a:extLst>
                </a:gridCol>
                <a:gridCol w="340401">
                  <a:extLst>
                    <a:ext uri="{9D8B030D-6E8A-4147-A177-3AD203B41FA5}">
                      <a16:colId xmlns:a16="http://schemas.microsoft.com/office/drawing/2014/main" val="20001"/>
                    </a:ext>
                  </a:extLst>
                </a:gridCol>
                <a:gridCol w="340401">
                  <a:extLst>
                    <a:ext uri="{9D8B030D-6E8A-4147-A177-3AD203B41FA5}">
                      <a16:colId xmlns:a16="http://schemas.microsoft.com/office/drawing/2014/main" val="20002"/>
                    </a:ext>
                  </a:extLst>
                </a:gridCol>
                <a:gridCol w="340401">
                  <a:extLst>
                    <a:ext uri="{9D8B030D-6E8A-4147-A177-3AD203B41FA5}">
                      <a16:colId xmlns:a16="http://schemas.microsoft.com/office/drawing/2014/main" val="20003"/>
                    </a:ext>
                  </a:extLst>
                </a:gridCol>
                <a:gridCol w="340401">
                  <a:extLst>
                    <a:ext uri="{9D8B030D-6E8A-4147-A177-3AD203B41FA5}">
                      <a16:colId xmlns:a16="http://schemas.microsoft.com/office/drawing/2014/main" val="20004"/>
                    </a:ext>
                  </a:extLst>
                </a:gridCol>
                <a:gridCol w="340401">
                  <a:extLst>
                    <a:ext uri="{9D8B030D-6E8A-4147-A177-3AD203B41FA5}">
                      <a16:colId xmlns:a16="http://schemas.microsoft.com/office/drawing/2014/main" val="20005"/>
                    </a:ext>
                  </a:extLst>
                </a:gridCol>
                <a:gridCol w="340401">
                  <a:extLst>
                    <a:ext uri="{9D8B030D-6E8A-4147-A177-3AD203B41FA5}">
                      <a16:colId xmlns:a16="http://schemas.microsoft.com/office/drawing/2014/main" val="20006"/>
                    </a:ext>
                  </a:extLst>
                </a:gridCol>
                <a:gridCol w="340401">
                  <a:extLst>
                    <a:ext uri="{9D8B030D-6E8A-4147-A177-3AD203B41FA5}">
                      <a16:colId xmlns:a16="http://schemas.microsoft.com/office/drawing/2014/main" val="20007"/>
                    </a:ext>
                  </a:extLst>
                </a:gridCol>
                <a:gridCol w="340401">
                  <a:extLst>
                    <a:ext uri="{9D8B030D-6E8A-4147-A177-3AD203B41FA5}">
                      <a16:colId xmlns:a16="http://schemas.microsoft.com/office/drawing/2014/main" val="20008"/>
                    </a:ext>
                  </a:extLst>
                </a:gridCol>
                <a:gridCol w="340401">
                  <a:extLst>
                    <a:ext uri="{9D8B030D-6E8A-4147-A177-3AD203B41FA5}">
                      <a16:colId xmlns:a16="http://schemas.microsoft.com/office/drawing/2014/main" val="20009"/>
                    </a:ext>
                  </a:extLst>
                </a:gridCol>
                <a:gridCol w="340401">
                  <a:extLst>
                    <a:ext uri="{9D8B030D-6E8A-4147-A177-3AD203B41FA5}">
                      <a16:colId xmlns:a16="http://schemas.microsoft.com/office/drawing/2014/main" val="20010"/>
                    </a:ext>
                  </a:extLst>
                </a:gridCol>
              </a:tblGrid>
              <a:tr h="267147">
                <a:tc>
                  <a:txBody>
                    <a:bodyPr/>
                    <a:lstStyle/>
                    <a:p>
                      <a:pPr algn="r"/>
                      <a:r>
                        <a:rPr lang="en-CA" sz="1200" dirty="0" smtClean="0"/>
                        <a:t>+</a:t>
                      </a:r>
                      <a:endParaRPr lang="en-CA" sz="1200"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147">
                <a:tc>
                  <a:txBody>
                    <a:bodyPr/>
                    <a:lstStyle/>
                    <a:p>
                      <a:pPr algn="r"/>
                      <a:r>
                        <a:rPr lang="en-CA" sz="1200" dirty="0" smtClean="0"/>
                        <a:t>0</a:t>
                      </a:r>
                      <a:endParaRPr lang="en-CA" sz="12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147">
                <a:tc>
                  <a:txBody>
                    <a:bodyPr/>
                    <a:lstStyle/>
                    <a:p>
                      <a:pPr algn="r"/>
                      <a:r>
                        <a:rPr lang="en-CA" sz="1200" dirty="0" smtClean="0"/>
                        <a:t>1</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147">
                <a:tc>
                  <a:txBody>
                    <a:bodyPr/>
                    <a:lstStyle/>
                    <a:p>
                      <a:pPr algn="r"/>
                      <a:r>
                        <a:rPr lang="en-CA" sz="1200" dirty="0" smtClean="0"/>
                        <a:t>2</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147">
                <a:tc>
                  <a:txBody>
                    <a:bodyPr/>
                    <a:lstStyle/>
                    <a:p>
                      <a:pPr algn="r"/>
                      <a:r>
                        <a:rPr lang="en-CA" sz="1200" dirty="0" smtClean="0"/>
                        <a:t>3</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7147">
                <a:tc>
                  <a:txBody>
                    <a:bodyPr/>
                    <a:lstStyle/>
                    <a:p>
                      <a:pPr algn="r"/>
                      <a:r>
                        <a:rPr lang="en-CA" sz="1200" dirty="0" smtClean="0"/>
                        <a:t>4</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7147">
                <a:tc>
                  <a:txBody>
                    <a:bodyPr/>
                    <a:lstStyle/>
                    <a:p>
                      <a:pPr algn="r"/>
                      <a:r>
                        <a:rPr lang="en-CA" sz="1200" dirty="0" smtClean="0"/>
                        <a:t>5</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7147">
                <a:tc>
                  <a:txBody>
                    <a:bodyPr/>
                    <a:lstStyle/>
                    <a:p>
                      <a:pPr algn="r"/>
                      <a:r>
                        <a:rPr lang="en-CA" sz="1200" dirty="0" smtClean="0"/>
                        <a:t>6</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7147">
                <a:tc>
                  <a:txBody>
                    <a:bodyPr/>
                    <a:lstStyle/>
                    <a:p>
                      <a:pPr algn="r"/>
                      <a:r>
                        <a:rPr lang="en-CA" sz="1200" dirty="0" smtClean="0"/>
                        <a:t>7</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7147">
                <a:tc>
                  <a:txBody>
                    <a:bodyPr/>
                    <a:lstStyle/>
                    <a:p>
                      <a:pPr algn="r"/>
                      <a:r>
                        <a:rPr lang="en-CA" sz="1200" dirty="0" smtClean="0"/>
                        <a:t>8</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17</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7147">
                <a:tc>
                  <a:txBody>
                    <a:bodyPr/>
                    <a:lstStyle/>
                    <a:p>
                      <a:pPr algn="r"/>
                      <a:r>
                        <a:rPr lang="en-CA" sz="1200" dirty="0" smtClean="0"/>
                        <a:t>9</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2787385"/>
              </p:ext>
            </p:extLst>
          </p:nvPr>
        </p:nvGraphicFramePr>
        <p:xfrm>
          <a:off x="4788029" y="2571720"/>
          <a:ext cx="3744411" cy="3017520"/>
        </p:xfrm>
        <a:graphic>
          <a:graphicData uri="http://schemas.openxmlformats.org/drawingml/2006/table">
            <a:tbl>
              <a:tblPr>
                <a:tableStyleId>{2D5ABB26-0587-4C30-8999-92F81FD0307C}</a:tableStyleId>
              </a:tblPr>
              <a:tblGrid>
                <a:gridCol w="340401">
                  <a:extLst>
                    <a:ext uri="{9D8B030D-6E8A-4147-A177-3AD203B41FA5}">
                      <a16:colId xmlns:a16="http://schemas.microsoft.com/office/drawing/2014/main" val="20000"/>
                    </a:ext>
                  </a:extLst>
                </a:gridCol>
                <a:gridCol w="340401">
                  <a:extLst>
                    <a:ext uri="{9D8B030D-6E8A-4147-A177-3AD203B41FA5}">
                      <a16:colId xmlns:a16="http://schemas.microsoft.com/office/drawing/2014/main" val="20001"/>
                    </a:ext>
                  </a:extLst>
                </a:gridCol>
                <a:gridCol w="340401">
                  <a:extLst>
                    <a:ext uri="{9D8B030D-6E8A-4147-A177-3AD203B41FA5}">
                      <a16:colId xmlns:a16="http://schemas.microsoft.com/office/drawing/2014/main" val="20002"/>
                    </a:ext>
                  </a:extLst>
                </a:gridCol>
                <a:gridCol w="340401">
                  <a:extLst>
                    <a:ext uri="{9D8B030D-6E8A-4147-A177-3AD203B41FA5}">
                      <a16:colId xmlns:a16="http://schemas.microsoft.com/office/drawing/2014/main" val="20003"/>
                    </a:ext>
                  </a:extLst>
                </a:gridCol>
                <a:gridCol w="340401">
                  <a:extLst>
                    <a:ext uri="{9D8B030D-6E8A-4147-A177-3AD203B41FA5}">
                      <a16:colId xmlns:a16="http://schemas.microsoft.com/office/drawing/2014/main" val="20004"/>
                    </a:ext>
                  </a:extLst>
                </a:gridCol>
                <a:gridCol w="340401">
                  <a:extLst>
                    <a:ext uri="{9D8B030D-6E8A-4147-A177-3AD203B41FA5}">
                      <a16:colId xmlns:a16="http://schemas.microsoft.com/office/drawing/2014/main" val="20005"/>
                    </a:ext>
                  </a:extLst>
                </a:gridCol>
                <a:gridCol w="340401">
                  <a:extLst>
                    <a:ext uri="{9D8B030D-6E8A-4147-A177-3AD203B41FA5}">
                      <a16:colId xmlns:a16="http://schemas.microsoft.com/office/drawing/2014/main" val="20006"/>
                    </a:ext>
                  </a:extLst>
                </a:gridCol>
                <a:gridCol w="340401">
                  <a:extLst>
                    <a:ext uri="{9D8B030D-6E8A-4147-A177-3AD203B41FA5}">
                      <a16:colId xmlns:a16="http://schemas.microsoft.com/office/drawing/2014/main" val="20007"/>
                    </a:ext>
                  </a:extLst>
                </a:gridCol>
                <a:gridCol w="340401">
                  <a:extLst>
                    <a:ext uri="{9D8B030D-6E8A-4147-A177-3AD203B41FA5}">
                      <a16:colId xmlns:a16="http://schemas.microsoft.com/office/drawing/2014/main" val="20008"/>
                    </a:ext>
                  </a:extLst>
                </a:gridCol>
                <a:gridCol w="340401">
                  <a:extLst>
                    <a:ext uri="{9D8B030D-6E8A-4147-A177-3AD203B41FA5}">
                      <a16:colId xmlns:a16="http://schemas.microsoft.com/office/drawing/2014/main" val="20009"/>
                    </a:ext>
                  </a:extLst>
                </a:gridCol>
                <a:gridCol w="340401">
                  <a:extLst>
                    <a:ext uri="{9D8B030D-6E8A-4147-A177-3AD203B41FA5}">
                      <a16:colId xmlns:a16="http://schemas.microsoft.com/office/drawing/2014/main" val="20010"/>
                    </a:ext>
                  </a:extLst>
                </a:gridCol>
              </a:tblGrid>
              <a:tr h="267147">
                <a:tc>
                  <a:txBody>
                    <a:bodyPr/>
                    <a:lstStyle/>
                    <a:p>
                      <a:pPr algn="r"/>
                      <a:r>
                        <a:rPr lang="en-CA" sz="1200" dirty="0" smtClean="0"/>
                        <a:t>×</a:t>
                      </a:r>
                      <a:endParaRPr lang="en-CA" sz="1200"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147">
                <a:tc>
                  <a:txBody>
                    <a:bodyPr/>
                    <a:lstStyle/>
                    <a:p>
                      <a:pPr algn="r"/>
                      <a:r>
                        <a:rPr lang="en-CA" sz="1200" dirty="0" smtClean="0"/>
                        <a:t>0</a:t>
                      </a:r>
                      <a:endParaRPr lang="en-CA" sz="12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147">
                <a:tc>
                  <a:txBody>
                    <a:bodyPr/>
                    <a:lstStyle/>
                    <a:p>
                      <a:pPr algn="r"/>
                      <a:r>
                        <a:rPr lang="en-CA" sz="1200" dirty="0" smtClean="0"/>
                        <a:t>1</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147">
                <a:tc>
                  <a:txBody>
                    <a:bodyPr/>
                    <a:lstStyle/>
                    <a:p>
                      <a:pPr algn="r"/>
                      <a:r>
                        <a:rPr lang="en-CA" sz="1200" dirty="0" smtClean="0"/>
                        <a:t>2</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147">
                <a:tc>
                  <a:txBody>
                    <a:bodyPr/>
                    <a:lstStyle/>
                    <a:p>
                      <a:pPr algn="r"/>
                      <a:r>
                        <a:rPr lang="en-CA" sz="1200" dirty="0" smtClean="0"/>
                        <a:t>3</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27</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7147">
                <a:tc>
                  <a:txBody>
                    <a:bodyPr/>
                    <a:lstStyle/>
                    <a:p>
                      <a:pPr algn="r"/>
                      <a:r>
                        <a:rPr lang="en-CA" sz="1200" dirty="0" smtClean="0"/>
                        <a:t>4</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7147">
                <a:tc>
                  <a:txBody>
                    <a:bodyPr/>
                    <a:lstStyle/>
                    <a:p>
                      <a:pPr algn="r"/>
                      <a:r>
                        <a:rPr lang="en-CA" sz="1200" dirty="0" smtClean="0"/>
                        <a:t>5</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45</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7147">
                <a:tc>
                  <a:txBody>
                    <a:bodyPr/>
                    <a:lstStyle/>
                    <a:p>
                      <a:pPr algn="r"/>
                      <a:r>
                        <a:rPr lang="en-CA" sz="1200" dirty="0" smtClean="0"/>
                        <a:t>6</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54</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7147">
                <a:tc>
                  <a:txBody>
                    <a:bodyPr/>
                    <a:lstStyle/>
                    <a:p>
                      <a:pPr algn="r"/>
                      <a:r>
                        <a:rPr lang="en-CA" sz="1200" dirty="0" smtClean="0"/>
                        <a:t>7</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21</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63</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7147">
                <a:tc>
                  <a:txBody>
                    <a:bodyPr/>
                    <a:lstStyle/>
                    <a:p>
                      <a:pPr algn="r"/>
                      <a:r>
                        <a:rPr lang="en-CA" sz="1200" dirty="0" smtClean="0"/>
                        <a:t>8</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40</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72</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7147">
                <a:tc>
                  <a:txBody>
                    <a:bodyPr/>
                    <a:lstStyle/>
                    <a:p>
                      <a:pPr algn="r"/>
                      <a:r>
                        <a:rPr lang="en-CA" sz="1200" dirty="0" smtClean="0"/>
                        <a:t>9</a:t>
                      </a:r>
                      <a:endParaRPr lang="en-CA" sz="12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CA" sz="1200" dirty="0" smtClean="0"/>
                        <a:t>0</a:t>
                      </a:r>
                      <a:endParaRPr lang="en-CA" sz="120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9</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18</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27</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36</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45</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54</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63</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72</a:t>
                      </a:r>
                      <a:endParaRPr lang="en-CA" sz="1200" dirty="0"/>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CA" sz="1200" dirty="0" smtClean="0"/>
                        <a:t>81</a:t>
                      </a:r>
                      <a:endParaRPr lang="en-CA" sz="12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033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With only two possible values of the operands, these truth tables are much simpler:</a:t>
            </a:r>
            <a:endParaRPr lang="en-CA" sz="1800" dirty="0" smtClean="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02587006"/>
              </p:ext>
            </p:extLst>
          </p:nvPr>
        </p:nvGraphicFramePr>
        <p:xfrm>
          <a:off x="1043608" y="3068960"/>
          <a:ext cx="3024336" cy="1112520"/>
        </p:xfrm>
        <a:graphic>
          <a:graphicData uri="http://schemas.openxmlformats.org/drawingml/2006/table">
            <a:tbl>
              <a:tblPr>
                <a:tableStyleId>{2D5ABB26-0587-4C30-8999-92F81FD0307C}</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370840">
                <a:tc>
                  <a:txBody>
                    <a:bodyPr/>
                    <a:lstStyle/>
                    <a:p>
                      <a:pPr algn="ctr"/>
                      <a:r>
                        <a:rPr lang="en-CA" dirty="0" smtClean="0">
                          <a:latin typeface="Consolas" panose="020B0609020204030204" pitchFamily="49" charset="0"/>
                          <a:cs typeface="Consolas" panose="020B0609020204030204" pitchFamily="49" charset="0"/>
                        </a:rPr>
                        <a:t>&amp;&amp;</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59149375"/>
              </p:ext>
            </p:extLst>
          </p:nvPr>
        </p:nvGraphicFramePr>
        <p:xfrm>
          <a:off x="5148064" y="3068960"/>
          <a:ext cx="3024336" cy="1112520"/>
        </p:xfrm>
        <a:graphic>
          <a:graphicData uri="http://schemas.openxmlformats.org/drawingml/2006/table">
            <a:tbl>
              <a:tblPr>
                <a:tableStyleId>{2D5ABB26-0587-4C30-8999-92F81FD0307C}</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370840">
                <a:tc>
                  <a:txBody>
                    <a:bodyPr/>
                    <a:lstStyle/>
                    <a:p>
                      <a:pPr algn="ct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6095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 tables</a:t>
            </a:r>
            <a:endParaRPr lang="en-CA" dirty="0"/>
          </a:p>
        </p:txBody>
      </p:sp>
      <p:sp>
        <p:nvSpPr>
          <p:cNvPr id="3" name="Content Placeholder 2"/>
          <p:cNvSpPr>
            <a:spLocks noGrp="1"/>
          </p:cNvSpPr>
          <p:nvPr>
            <p:ph idx="1"/>
          </p:nvPr>
        </p:nvSpPr>
        <p:spPr/>
        <p:txBody>
          <a:bodyPr/>
          <a:lstStyle/>
          <a:p>
            <a:r>
              <a:rPr lang="en-CA" dirty="0" smtClean="0"/>
              <a:t>An alternate form is to consider all values of the operands:</a:t>
            </a:r>
            <a:endParaRPr lang="en-CA" sz="1800" dirty="0" smtClean="0">
              <a:latin typeface="Consolas" panose="020B0609020204030204" pitchFamily="49" charset="0"/>
              <a:cs typeface="Consolas" panose="020B0609020204030204" pitchFamily="49"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35984974"/>
              </p:ext>
            </p:extLst>
          </p:nvPr>
        </p:nvGraphicFramePr>
        <p:xfrm>
          <a:off x="2001484" y="2420888"/>
          <a:ext cx="4874772" cy="1854200"/>
        </p:xfrm>
        <a:graphic>
          <a:graphicData uri="http://schemas.openxmlformats.org/drawingml/2006/table">
            <a:tbl>
              <a:tblPr>
                <a:tableStyleId>{2D5ABB26-0587-4C30-8999-92F81FD0307C}</a:tableStyleId>
              </a:tblPr>
              <a:tblGrid>
                <a:gridCol w="850849">
                  <a:extLst>
                    <a:ext uri="{9D8B030D-6E8A-4147-A177-3AD203B41FA5}">
                      <a16:colId xmlns:a16="http://schemas.microsoft.com/office/drawing/2014/main" val="20000"/>
                    </a:ext>
                  </a:extLst>
                </a:gridCol>
                <a:gridCol w="850849">
                  <a:extLst>
                    <a:ext uri="{9D8B030D-6E8A-4147-A177-3AD203B41FA5}">
                      <a16:colId xmlns:a16="http://schemas.microsoft.com/office/drawing/2014/main" val="20001"/>
                    </a:ext>
                  </a:extLst>
                </a:gridCol>
                <a:gridCol w="1586537">
                  <a:extLst>
                    <a:ext uri="{9D8B030D-6E8A-4147-A177-3AD203B41FA5}">
                      <a16:colId xmlns:a16="http://schemas.microsoft.com/office/drawing/2014/main" val="20002"/>
                    </a:ext>
                  </a:extLst>
                </a:gridCol>
                <a:gridCol w="1586537">
                  <a:extLst>
                    <a:ext uri="{9D8B030D-6E8A-4147-A177-3AD203B41FA5}">
                      <a16:colId xmlns:a16="http://schemas.microsoft.com/office/drawing/2014/main" val="20003"/>
                    </a:ext>
                  </a:extLst>
                </a:gridCol>
              </a:tblGrid>
              <a:tr h="370840">
                <a:tc>
                  <a:txBody>
                    <a:bodyPr/>
                    <a:lstStyle/>
                    <a:p>
                      <a:pPr algn="ctr"/>
                      <a:r>
                        <a:rPr lang="en-CA" i="0" dirty="0" smtClean="0">
                          <a:latin typeface="Consolas" panose="020B0609020204030204" pitchFamily="49" charset="0"/>
                          <a:cs typeface="Consolas" panose="020B0609020204030204" pitchFamily="49" charset="0"/>
                        </a:rPr>
                        <a:t>x</a:t>
                      </a:r>
                      <a:endParaRPr lang="en-CA" i="0" cap="small" baseline="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i="0" dirty="0" smtClean="0">
                          <a:latin typeface="Consolas" panose="020B0609020204030204" pitchFamily="49" charset="0"/>
                          <a:cs typeface="Consolas" panose="020B0609020204030204" pitchFamily="49" charset="0"/>
                        </a:rPr>
                        <a:t>y</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 &amp;&amp; y</a:t>
                      </a:r>
                      <a:endParaRPr lang="en-CA" i="0" cap="small" baseline="0"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 ||</a:t>
                      </a:r>
                      <a:r>
                        <a:rPr lang="en-CA" i="0" cap="small" baseline="0" dirty="0" smtClean="0">
                          <a:latin typeface="Consolas" panose="020B0609020204030204" pitchFamily="49" charset="0"/>
                          <a:cs typeface="Consolas" panose="020B0609020204030204" pitchFamily="49" charset="0"/>
                        </a:rPr>
                        <a:t> </a:t>
                      </a:r>
                      <a:r>
                        <a:rPr lang="en-CA" i="0" dirty="0" smtClean="0">
                          <a:latin typeface="Consolas" panose="020B0609020204030204" pitchFamily="49" charset="0"/>
                          <a:cs typeface="Consolas" panose="020B0609020204030204" pitchFamily="49" charset="0"/>
                        </a:rPr>
                        <a:t>y</a:t>
                      </a:r>
                      <a:endParaRPr lang="en-CA" i="0" cap="small" baseline="0" dirty="0" smtClean="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R w="12700" cap="flat" cmpd="sng" algn="ctr">
                      <a:no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7694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reminder…</a:t>
            </a:r>
            <a:endParaRPr lang="en-CA" dirty="0"/>
          </a:p>
        </p:txBody>
      </p:sp>
      <p:sp>
        <p:nvSpPr>
          <p:cNvPr id="3" name="Content Placeholder 2"/>
          <p:cNvSpPr>
            <a:spLocks noGrp="1"/>
          </p:cNvSpPr>
          <p:nvPr>
            <p:ph idx="1"/>
          </p:nvPr>
        </p:nvSpPr>
        <p:spPr/>
        <p:txBody>
          <a:bodyPr/>
          <a:lstStyle/>
          <a:p>
            <a:r>
              <a:rPr lang="en-CA" dirty="0" smtClean="0"/>
              <a:t>Just to remind you, however, the result of a logical operator is simply </a:t>
            </a:r>
            <a:r>
              <a:rPr lang="en-CA" dirty="0" smtClean="0">
                <a:latin typeface="Consolas" panose="020B0609020204030204" pitchFamily="49" charset="0"/>
                <a:cs typeface="Consolas" panose="020B0609020204030204" pitchFamily="49" charset="0"/>
              </a:rPr>
              <a:t>0</a:t>
            </a:r>
            <a:r>
              <a:rPr lang="en-CA" dirty="0" smtClean="0"/>
              <a:t> or </a:t>
            </a:r>
            <a:r>
              <a:rPr lang="en-CA" dirty="0" smtClean="0">
                <a:latin typeface="Consolas" panose="020B0609020204030204" pitchFamily="49" charset="0"/>
                <a:cs typeface="Consolas" panose="020B0609020204030204" pitchFamily="49" charset="0"/>
              </a:rPr>
              <a:t>1</a:t>
            </a:r>
            <a:r>
              <a:rPr lang="en-CA" dirty="0" smtClean="0"/>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All these print '1':</a:t>
            </a:r>
            <a:endParaRPr lang="en-CA" sz="1800" dirty="0">
              <a:latin typeface="Consolas" panose="020B0609020204030204" pitchFamily="49" charset="0"/>
              <a:cs typeface="Consolas" panose="020B0609020204030204" pitchFamily="49" charset="0"/>
            </a:endParaRPr>
          </a:p>
          <a:p>
            <a:pPr marL="0" indent="0">
              <a:buNone/>
            </a:pPr>
            <a:r>
              <a:rPr lang="en-CA" sz="1800" dirty="0" smtClean="0">
                <a:latin typeface="Consolas" panose="020B0609020204030204" pitchFamily="49" charset="0"/>
                <a:cs typeface="Consolas" panose="020B0609020204030204" pitchFamily="49" charset="0"/>
              </a:rPr>
              <a:t>	std::cout &lt;&lt; ((3 &lt; 4)  &amp;&amp; (4 &lt;  5) ) &lt;&lt; std::endl;</a:t>
            </a: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((6 &gt; 12) || </a:t>
            </a:r>
            <a:r>
              <a:rPr lang="en-CA" sz="1800" dirty="0">
                <a:latin typeface="Consolas" panose="020B0609020204030204" pitchFamily="49" charset="0"/>
                <a:cs typeface="Consolas" panose="020B0609020204030204" pitchFamily="49" charset="0"/>
              </a:rPr>
              <a:t>(4 </a:t>
            </a:r>
            <a:r>
              <a:rPr lang="en-CA" sz="1800" dirty="0" smtClean="0">
                <a:latin typeface="Consolas" panose="020B0609020204030204" pitchFamily="49" charset="0"/>
                <a:cs typeface="Consolas" panose="020B0609020204030204" pitchFamily="49" charset="0"/>
              </a:rPr>
              <a:t>&lt;= </a:t>
            </a:r>
            <a:r>
              <a:rPr lang="en-CA" sz="1800" dirty="0">
                <a:latin typeface="Consolas" panose="020B0609020204030204" pitchFamily="49" charset="0"/>
                <a:cs typeface="Consolas" panose="020B0609020204030204" pitchFamily="49" charset="0"/>
              </a:rPr>
              <a:t>5</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&lt;&lt; std::endl;</a:t>
            </a:r>
          </a:p>
          <a:p>
            <a:pPr marL="0" indent="0">
              <a:buNone/>
            </a:pPr>
            <a:r>
              <a:rPr lang="en-CA" sz="1800" dirty="0">
                <a:latin typeface="Consolas" panose="020B0609020204030204" pitchFamily="49" charset="0"/>
                <a:cs typeface="Consolas" panose="020B0609020204030204" pitchFamily="49" charset="0"/>
              </a:rPr>
              <a:t>	std::cout &lt;&lt; ((3 </a:t>
            </a:r>
            <a:r>
              <a:rPr lang="en-CA" sz="1800" dirty="0" smtClean="0">
                <a:latin typeface="Consolas" panose="020B0609020204030204" pitchFamily="49" charset="0"/>
                <a:cs typeface="Consolas" panose="020B0609020204030204" pitchFamily="49" charset="0"/>
              </a:rPr>
              <a:t>== 3) || (5 &gt;  0) ) </a:t>
            </a:r>
            <a:r>
              <a:rPr lang="en-CA" sz="1800" dirty="0">
                <a:latin typeface="Consolas" panose="020B0609020204030204" pitchFamily="49" charset="0"/>
                <a:cs typeface="Consolas" panose="020B0609020204030204" pitchFamily="49" charset="0"/>
              </a:rPr>
              <a:t>&lt;&lt; std::endl;</a:t>
            </a:r>
          </a:p>
          <a:p>
            <a:pPr marL="0" indent="0">
              <a:buNone/>
            </a:pPr>
            <a:r>
              <a:rPr lang="en-CA" sz="1800" dirty="0">
                <a:latin typeface="Consolas" panose="020B0609020204030204" pitchFamily="49" charset="0"/>
                <a:cs typeface="Consolas" panose="020B0609020204030204" pitchFamily="49" charset="0"/>
              </a:rPr>
              <a:t>	std::cout &lt;&lt; ((3 </a:t>
            </a:r>
            <a:r>
              <a:rPr lang="en-CA" sz="1800" dirty="0" smtClean="0">
                <a:latin typeface="Consolas" panose="020B0609020204030204" pitchFamily="49" charset="0"/>
                <a:cs typeface="Consolas" panose="020B0609020204030204" pitchFamily="49" charset="0"/>
              </a:rPr>
              <a:t>&lt;= </a:t>
            </a:r>
            <a:r>
              <a:rPr lang="en-CA" sz="1800" dirty="0">
                <a:latin typeface="Consolas" panose="020B0609020204030204" pitchFamily="49" charset="0"/>
                <a:cs typeface="Consolas" panose="020B0609020204030204" pitchFamily="49" charset="0"/>
              </a:rPr>
              <a:t>4) </a:t>
            </a:r>
            <a:r>
              <a:rPr lang="en-CA" sz="1800" dirty="0" smtClean="0">
                <a:latin typeface="Consolas" panose="020B0609020204030204" pitchFamily="49" charset="0"/>
                <a:cs typeface="Consolas" panose="020B0609020204030204" pitchFamily="49" charset="0"/>
              </a:rPr>
              <a:t>|| (6 &gt;= 15</a:t>
            </a:r>
            <a:r>
              <a:rPr lang="en-CA" sz="1800" dirty="0">
                <a:latin typeface="Consolas" panose="020B0609020204030204" pitchFamily="49" charset="0"/>
                <a:cs typeface="Consolas" panose="020B0609020204030204" pitchFamily="49" charset="0"/>
              </a:rPr>
              <a:t>)) &lt;&lt; std::endl;</a:t>
            </a:r>
          </a:p>
          <a:p>
            <a:pPr marL="0" indent="0">
              <a:buNone/>
            </a:pP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45754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conditions that may be true</a:t>
            </a:r>
            <a:endParaRPr lang="en-CA" dirty="0"/>
          </a:p>
        </p:txBody>
      </p:sp>
      <p:sp>
        <p:nvSpPr>
          <p:cNvPr id="3" name="Content Placeholder 2"/>
          <p:cNvSpPr>
            <a:spLocks noGrp="1"/>
          </p:cNvSpPr>
          <p:nvPr>
            <p:ph idx="1"/>
          </p:nvPr>
        </p:nvSpPr>
        <p:spPr/>
        <p:txBody>
          <a:bodyPr>
            <a:normAutofit lnSpcReduction="10000"/>
          </a:bodyPr>
          <a:lstStyle/>
          <a:p>
            <a:r>
              <a:rPr lang="en-CA" dirty="0" smtClean="0"/>
              <a:t>If you have four conditions, </a:t>
            </a:r>
            <a:r>
              <a:rPr lang="en-CA" b="1" dirty="0" smtClean="0"/>
              <a:t>any</a:t>
            </a:r>
            <a:r>
              <a:rPr lang="en-CA" dirty="0" smtClean="0"/>
              <a:t> of which need be true, parentheses are not necessary:</a:t>
            </a:r>
          </a:p>
          <a:p>
            <a:pPr marL="800100" lvl="2" indent="0">
              <a:buNone/>
            </a:pPr>
            <a:r>
              <a:rPr lang="en-CA" dirty="0" smtClean="0">
                <a:latin typeface="Consolas" panose="020B0609020204030204" pitchFamily="49" charset="0"/>
                <a:cs typeface="Consolas" panose="020B0609020204030204" pitchFamily="49" charset="0"/>
              </a:rPr>
              <a:t>if ( (</a:t>
            </a:r>
            <a:r>
              <a:rPr lang="en-CA" i="1" dirty="0">
                <a:latin typeface="Consolas" panose="020B0609020204030204" pitchFamily="49" charset="0"/>
                <a:cs typeface="Consolas" panose="020B0609020204030204" pitchFamily="49" charset="0"/>
              </a:rPr>
              <a:t>1st-cond</a:t>
            </a:r>
            <a:r>
              <a:rPr lang="en-CA" dirty="0">
                <a:latin typeface="Consolas" panose="020B0609020204030204" pitchFamily="49" charset="0"/>
                <a:cs typeface="Consolas" panose="020B0609020204030204" pitchFamily="49" charset="0"/>
              </a:rPr>
              <a:t>) || </a:t>
            </a:r>
            <a:r>
              <a:rPr lang="en-CA" dirty="0" smtClean="0">
                <a:latin typeface="Consolas" panose="020B0609020204030204" pitchFamily="49" charset="0"/>
                <a:cs typeface="Consolas" panose="020B0609020204030204" pitchFamily="49" charset="0"/>
              </a:rPr>
              <a:t>(</a:t>
            </a:r>
            <a:r>
              <a:rPr lang="en-CA" i="1" dirty="0" smtClean="0">
                <a:latin typeface="Consolas" panose="020B0609020204030204" pitchFamily="49" charset="0"/>
                <a:cs typeface="Consolas" panose="020B0609020204030204" pitchFamily="49" charset="0"/>
              </a:rPr>
              <a:t>2nd-cond</a:t>
            </a:r>
            <a:r>
              <a:rPr lang="en-CA" dirty="0" smtClean="0">
                <a:latin typeface="Consolas" panose="020B0609020204030204" pitchFamily="49" charset="0"/>
                <a:cs typeface="Consolas" panose="020B0609020204030204" pitchFamily="49" charset="0"/>
              </a:rPr>
              <a:t>) || (</a:t>
            </a:r>
            <a:r>
              <a:rPr lang="en-CA" i="1" dirty="0" smtClean="0">
                <a:latin typeface="Consolas" panose="020B0609020204030204" pitchFamily="49" charset="0"/>
                <a:cs typeface="Consolas" panose="020B0609020204030204" pitchFamily="49" charset="0"/>
              </a:rPr>
              <a:t>3rd-cond</a:t>
            </a:r>
            <a:r>
              <a:rPr lang="en-CA" dirty="0" smtClean="0">
                <a:latin typeface="Consolas" panose="020B0609020204030204" pitchFamily="49" charset="0"/>
                <a:cs typeface="Consolas" panose="020B0609020204030204" pitchFamily="49" charset="0"/>
              </a:rPr>
              <a:t>) || (</a:t>
            </a:r>
            <a:r>
              <a:rPr lang="en-CA" i="1" dirty="0" smtClean="0">
                <a:latin typeface="Consolas" panose="020B0609020204030204" pitchFamily="49" charset="0"/>
                <a:cs typeface="Consolas" panose="020B0609020204030204" pitchFamily="49" charset="0"/>
              </a:rPr>
              <a:t>4th-cond</a:t>
            </a:r>
            <a:r>
              <a:rPr lang="en-CA" dirty="0" smtClean="0">
                <a:latin typeface="Consolas" panose="020B0609020204030204" pitchFamily="49" charset="0"/>
                <a:cs typeface="Consolas" panose="020B0609020204030204" pitchFamily="49" charset="0"/>
              </a:rPr>
              <a:t>) ) {</a:t>
            </a:r>
          </a:p>
          <a:p>
            <a:pPr marL="800100" lvl="2" indent="0">
              <a:buNone/>
            </a:pPr>
            <a:r>
              <a:rPr lang="en-CA" dirty="0" smtClean="0">
                <a:latin typeface="Consolas" panose="020B0609020204030204" pitchFamily="49" charset="0"/>
                <a:cs typeface="Consolas" panose="020B0609020204030204" pitchFamily="49" charset="0"/>
              </a:rPr>
              <a:t>    // Do something...</a:t>
            </a: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285750"/>
            <a:r>
              <a:rPr lang="en-CA" dirty="0" smtClean="0"/>
              <a:t>Like addition, logical </a:t>
            </a:r>
            <a:r>
              <a:rPr lang="en-CA" cap="small" dirty="0" smtClean="0"/>
              <a:t>or</a:t>
            </a:r>
            <a:r>
              <a:rPr lang="en-CA" dirty="0" smtClean="0"/>
              <a:t> is associative:</a:t>
            </a:r>
          </a:p>
          <a:p>
            <a:pPr marL="400050" lvl="1" indent="0" algn="ctr">
              <a:buNone/>
            </a:pPr>
            <a:r>
              <a:rPr lang="en-CA" dirty="0" smtClean="0">
                <a:latin typeface="Consolas" panose="020B0609020204030204" pitchFamily="49" charset="0"/>
                <a:cs typeface="Consolas" panose="020B0609020204030204" pitchFamily="49" charset="0"/>
              </a:rPr>
              <a:t>(a </a:t>
            </a:r>
            <a:r>
              <a:rPr lang="en-CA" sz="9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r>
              <a:rPr lang="en-CA" sz="900" dirty="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b)</a:t>
            </a:r>
            <a:r>
              <a:rPr lang="en-CA" sz="900" dirty="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sz="900" dirty="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c == a</a:t>
            </a:r>
            <a:r>
              <a:rPr lang="en-CA" sz="900" dirty="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sz="900" dirty="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(b</a:t>
            </a:r>
            <a:r>
              <a:rPr lang="en-CA" sz="900" dirty="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sz="900" dirty="0">
                <a:solidFill>
                  <a:prstClr val="black"/>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c)</a:t>
            </a:r>
          </a:p>
          <a:p>
            <a:pPr marL="400050" lvl="1" indent="0" algn="ctr">
              <a:buNone/>
            </a:pPr>
            <a:r>
              <a:rPr lang="en-CA" dirty="0" smtClean="0">
                <a:latin typeface="Consolas" panose="020B0609020204030204" pitchFamily="49" charset="0"/>
                <a:cs typeface="Consolas" panose="020B0609020204030204" pitchFamily="49" charset="0"/>
              </a:rPr>
              <a:t>(a || b) || c == a || (b || c)</a:t>
            </a:r>
          </a:p>
          <a:p>
            <a:pPr marL="285750"/>
            <a:endParaRPr lang="en-CA" dirty="0" smtClean="0"/>
          </a:p>
          <a:p>
            <a:pPr marL="285750"/>
            <a:r>
              <a:rPr lang="en-CA" dirty="0" smtClean="0"/>
              <a:t>If  any one condition is </a:t>
            </a:r>
            <a:r>
              <a:rPr lang="en-CA" dirty="0">
                <a:latin typeface="Consolas" panose="020B0609020204030204" pitchFamily="49" charset="0"/>
                <a:cs typeface="Consolas" panose="020B0609020204030204" pitchFamily="49" charset="0"/>
              </a:rPr>
              <a:t>true</a:t>
            </a:r>
            <a:r>
              <a:rPr lang="en-CA" dirty="0" smtClean="0"/>
              <a:t>, then</a:t>
            </a:r>
          </a:p>
          <a:p>
            <a:pPr marL="0" indent="0" algn="ctr">
              <a:buNone/>
            </a:pPr>
            <a:r>
              <a:rPr lang="en-CA" sz="1800" dirty="0">
                <a:latin typeface="Consolas" panose="020B0609020204030204" pitchFamily="49" charset="0"/>
                <a:cs typeface="Consolas" panose="020B0609020204030204" pitchFamily="49" charset="0"/>
              </a:rPr>
              <a:t>(</a:t>
            </a:r>
            <a:r>
              <a:rPr lang="en-CA" sz="1800" i="1" dirty="0">
                <a:latin typeface="Consolas" panose="020B0609020204030204" pitchFamily="49" charset="0"/>
                <a:cs typeface="Consolas" panose="020B0609020204030204" pitchFamily="49" charset="0"/>
              </a:rPr>
              <a:t>1st-cond</a:t>
            </a:r>
            <a:r>
              <a:rPr lang="en-CA" sz="1800" dirty="0">
                <a:latin typeface="Consolas" panose="020B0609020204030204" pitchFamily="49" charset="0"/>
                <a:cs typeface="Consolas" panose="020B0609020204030204" pitchFamily="49" charset="0"/>
              </a:rPr>
              <a:t>) || (</a:t>
            </a:r>
            <a:r>
              <a:rPr lang="en-CA" sz="1800" i="1" dirty="0">
                <a:latin typeface="Consolas" panose="020B0609020204030204" pitchFamily="49" charset="0"/>
                <a:cs typeface="Consolas" panose="020B0609020204030204" pitchFamily="49" charset="0"/>
              </a:rPr>
              <a:t>2nd-cond</a:t>
            </a:r>
            <a:r>
              <a:rPr lang="en-CA" sz="1800" dirty="0">
                <a:latin typeface="Consolas" panose="020B0609020204030204" pitchFamily="49" charset="0"/>
                <a:cs typeface="Consolas" panose="020B0609020204030204" pitchFamily="49" charset="0"/>
              </a:rPr>
              <a:t>) || (</a:t>
            </a:r>
            <a:r>
              <a:rPr lang="en-CA" sz="1800" i="1" dirty="0">
                <a:latin typeface="Consolas" panose="020B0609020204030204" pitchFamily="49" charset="0"/>
                <a:cs typeface="Consolas" panose="020B0609020204030204" pitchFamily="49" charset="0"/>
              </a:rPr>
              <a:t>3rd-cond</a:t>
            </a:r>
            <a:r>
              <a:rPr lang="en-CA" sz="1800" dirty="0">
                <a:latin typeface="Consolas" panose="020B0609020204030204" pitchFamily="49" charset="0"/>
                <a:cs typeface="Consolas" panose="020B0609020204030204" pitchFamily="49" charset="0"/>
              </a:rPr>
              <a:t>) || (</a:t>
            </a:r>
            <a:r>
              <a:rPr lang="en-CA" sz="1800" i="1" dirty="0">
                <a:latin typeface="Consolas" panose="020B0609020204030204" pitchFamily="49" charset="0"/>
                <a:cs typeface="Consolas" panose="020B0609020204030204" pitchFamily="49" charset="0"/>
              </a:rPr>
              <a:t>4th-cond</a:t>
            </a:r>
            <a:r>
              <a:rPr lang="en-CA" sz="1800" dirty="0">
                <a:latin typeface="Consolas" panose="020B0609020204030204" pitchFamily="49" charset="0"/>
                <a:cs typeface="Consolas" panose="020B0609020204030204" pitchFamily="49" charset="0"/>
              </a:rPr>
              <a:t>)</a:t>
            </a:r>
            <a:endParaRPr lang="en-CA" sz="1800" dirty="0"/>
          </a:p>
          <a:p>
            <a:pPr marL="0" indent="0">
              <a:buNone/>
            </a:pPr>
            <a:r>
              <a:rPr lang="en-CA" dirty="0" smtClean="0"/>
              <a:t>      evaluates to </a:t>
            </a:r>
            <a:r>
              <a:rPr lang="en-CA" dirty="0" smtClean="0">
                <a:latin typeface="Consolas" panose="020B0609020204030204" pitchFamily="49" charset="0"/>
                <a:cs typeface="Consolas" panose="020B0609020204030204" pitchFamily="49" charset="0"/>
              </a:rPr>
              <a:t>true</a:t>
            </a:r>
          </a:p>
          <a:p>
            <a:pPr lvl="1"/>
            <a:r>
              <a:rPr lang="en-CA" dirty="0"/>
              <a:t>If  </a:t>
            </a:r>
            <a:r>
              <a:rPr lang="en-CA" dirty="0" smtClean="0"/>
              <a:t>all conditions are </a:t>
            </a:r>
            <a:r>
              <a:rPr lang="en-CA" dirty="0">
                <a:latin typeface="Consolas" panose="020B0609020204030204" pitchFamily="49" charset="0"/>
                <a:cs typeface="Consolas" panose="020B0609020204030204" pitchFamily="49" charset="0"/>
              </a:rPr>
              <a:t>false</a:t>
            </a:r>
            <a:r>
              <a:rPr lang="en-CA" dirty="0" smtClean="0"/>
              <a:t>, the logical expression evaluates to </a:t>
            </a:r>
            <a:r>
              <a:rPr lang="en-CA" dirty="0" smtClean="0">
                <a:latin typeface="Consolas" panose="020B0609020204030204" pitchFamily="49" charset="0"/>
                <a:cs typeface="Consolas" panose="020B0609020204030204" pitchFamily="49" charset="0"/>
              </a:rPr>
              <a:t>false</a:t>
            </a:r>
            <a:r>
              <a:rPr lang="en-CA" dirty="0" smtClean="0"/>
              <a:t> </a:t>
            </a:r>
          </a:p>
        </p:txBody>
      </p:sp>
    </p:spTree>
    <p:extLst>
      <p:ext uri="{BB962C8B-B14F-4D97-AF65-F5344CB8AC3E}">
        <p14:creationId xmlns:p14="http://schemas.microsoft.com/office/powerpoint/2010/main" val="2804309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conditions that must be true</a:t>
            </a:r>
            <a:endParaRPr lang="en-CA" dirty="0"/>
          </a:p>
        </p:txBody>
      </p:sp>
      <p:sp>
        <p:nvSpPr>
          <p:cNvPr id="3" name="Content Placeholder 2"/>
          <p:cNvSpPr>
            <a:spLocks noGrp="1"/>
          </p:cNvSpPr>
          <p:nvPr>
            <p:ph idx="1"/>
          </p:nvPr>
        </p:nvSpPr>
        <p:spPr/>
        <p:txBody>
          <a:bodyPr>
            <a:normAutofit lnSpcReduction="10000"/>
          </a:bodyPr>
          <a:lstStyle/>
          <a:p>
            <a:r>
              <a:rPr lang="en-CA" dirty="0" smtClean="0"/>
              <a:t>If you have four conditions, all of which </a:t>
            </a:r>
            <a:r>
              <a:rPr lang="en-CA" b="1" dirty="0" smtClean="0"/>
              <a:t>must</a:t>
            </a:r>
            <a:r>
              <a:rPr lang="en-CA" dirty="0" smtClean="0"/>
              <a:t> be true, you need only parenthesize the operands</a:t>
            </a:r>
          </a:p>
          <a:p>
            <a:pPr marL="800100" lvl="2" indent="0">
              <a:buNone/>
            </a:pPr>
            <a:r>
              <a:rPr lang="en-CA" dirty="0" smtClean="0">
                <a:latin typeface="Consolas" panose="020B0609020204030204" pitchFamily="49" charset="0"/>
                <a:cs typeface="Consolas" panose="020B0609020204030204" pitchFamily="49" charset="0"/>
              </a:rPr>
              <a:t>if ( (</a:t>
            </a:r>
            <a:r>
              <a:rPr lang="en-CA" i="1" dirty="0">
                <a:latin typeface="Consolas" panose="020B0609020204030204" pitchFamily="49" charset="0"/>
                <a:cs typeface="Consolas" panose="020B0609020204030204" pitchFamily="49" charset="0"/>
              </a:rPr>
              <a:t>1st-cond</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&amp;&amp; (</a:t>
            </a:r>
            <a:r>
              <a:rPr lang="en-CA" i="1" dirty="0" smtClean="0">
                <a:latin typeface="Consolas" panose="020B0609020204030204" pitchFamily="49" charset="0"/>
                <a:cs typeface="Consolas" panose="020B0609020204030204" pitchFamily="49" charset="0"/>
              </a:rPr>
              <a:t>2nd-cond</a:t>
            </a:r>
            <a:r>
              <a:rPr lang="en-CA" dirty="0" smtClean="0">
                <a:latin typeface="Consolas" panose="020B0609020204030204" pitchFamily="49" charset="0"/>
                <a:cs typeface="Consolas" panose="020B0609020204030204" pitchFamily="49" charset="0"/>
              </a:rPr>
              <a:t>) &amp;&amp; (</a:t>
            </a:r>
            <a:r>
              <a:rPr lang="en-CA" i="1" dirty="0" smtClean="0">
                <a:latin typeface="Consolas" panose="020B0609020204030204" pitchFamily="49" charset="0"/>
                <a:cs typeface="Consolas" panose="020B0609020204030204" pitchFamily="49" charset="0"/>
              </a:rPr>
              <a:t>3rd-cond</a:t>
            </a:r>
            <a:r>
              <a:rPr lang="en-CA" dirty="0" smtClean="0">
                <a:latin typeface="Consolas" panose="020B0609020204030204" pitchFamily="49" charset="0"/>
                <a:cs typeface="Consolas" panose="020B0609020204030204" pitchFamily="49" charset="0"/>
              </a:rPr>
              <a:t>) &amp;&amp; (</a:t>
            </a:r>
            <a:r>
              <a:rPr lang="en-CA" i="1" dirty="0" smtClean="0">
                <a:latin typeface="Consolas" panose="020B0609020204030204" pitchFamily="49" charset="0"/>
                <a:cs typeface="Consolas" panose="020B0609020204030204" pitchFamily="49" charset="0"/>
              </a:rPr>
              <a:t>4th-cond</a:t>
            </a:r>
            <a:r>
              <a:rPr lang="en-CA" dirty="0" smtClean="0">
                <a:latin typeface="Consolas" panose="020B0609020204030204" pitchFamily="49" charset="0"/>
                <a:cs typeface="Consolas" panose="020B0609020204030204" pitchFamily="49" charset="0"/>
              </a:rPr>
              <a:t>) ) {</a:t>
            </a:r>
          </a:p>
          <a:p>
            <a:pPr marL="800100" lvl="2" indent="0">
              <a:buNone/>
            </a:pPr>
            <a:r>
              <a:rPr lang="en-CA" dirty="0" smtClean="0">
                <a:latin typeface="Consolas" panose="020B0609020204030204" pitchFamily="49" charset="0"/>
                <a:cs typeface="Consolas" panose="020B0609020204030204" pitchFamily="49" charset="0"/>
              </a:rPr>
              <a:t>    // Do something...</a:t>
            </a:r>
          </a:p>
          <a:p>
            <a:pPr marL="800100" lvl="2" indent="0">
              <a:buNone/>
            </a:pP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285750"/>
            <a:r>
              <a:rPr lang="en-CA" dirty="0"/>
              <a:t>Like </a:t>
            </a:r>
            <a:r>
              <a:rPr lang="en-CA" dirty="0" smtClean="0"/>
              <a:t>addition and multiplication,</a:t>
            </a:r>
          </a:p>
          <a:p>
            <a:pPr marL="0" indent="0" algn="ctr">
              <a:buNone/>
            </a:pPr>
            <a:r>
              <a:rPr lang="en-CA" dirty="0" smtClean="0"/>
              <a:t>both logical </a:t>
            </a:r>
            <a:r>
              <a:rPr lang="en-CA" cap="small" dirty="0" smtClean="0"/>
              <a:t>or</a:t>
            </a:r>
            <a:r>
              <a:rPr lang="en-CA" dirty="0" smtClean="0"/>
              <a:t> and </a:t>
            </a:r>
            <a:r>
              <a:rPr lang="en-CA" dirty="0"/>
              <a:t>logical </a:t>
            </a:r>
            <a:r>
              <a:rPr lang="en-CA" cap="small" dirty="0" smtClean="0"/>
              <a:t>and</a:t>
            </a:r>
            <a:r>
              <a:rPr lang="en-CA" dirty="0" smtClean="0"/>
              <a:t> are associative</a:t>
            </a:r>
            <a:endParaRPr lang="en-CA" dirty="0"/>
          </a:p>
          <a:p>
            <a:pPr marL="285750"/>
            <a:endParaRPr lang="en-CA" dirty="0"/>
          </a:p>
          <a:p>
            <a:pPr marL="285750"/>
            <a:r>
              <a:rPr lang="en-CA" dirty="0" smtClean="0"/>
              <a:t>If  all conditions are </a:t>
            </a:r>
            <a:r>
              <a:rPr lang="en-CA" dirty="0">
                <a:latin typeface="Consolas" panose="020B0609020204030204" pitchFamily="49" charset="0"/>
                <a:cs typeface="Consolas" panose="020B0609020204030204" pitchFamily="49" charset="0"/>
              </a:rPr>
              <a:t>true</a:t>
            </a:r>
            <a:r>
              <a:rPr lang="en-CA" dirty="0"/>
              <a:t>, then</a:t>
            </a:r>
          </a:p>
          <a:p>
            <a:pPr marL="0" indent="0" algn="ctr">
              <a:buNone/>
            </a:pPr>
            <a:r>
              <a:rPr lang="en-CA" sz="1800" dirty="0">
                <a:latin typeface="Consolas" panose="020B0609020204030204" pitchFamily="49" charset="0"/>
                <a:cs typeface="Consolas" panose="020B0609020204030204" pitchFamily="49" charset="0"/>
              </a:rPr>
              <a:t>(</a:t>
            </a:r>
            <a:r>
              <a:rPr lang="en-CA" sz="1800" i="1" dirty="0">
                <a:latin typeface="Consolas" panose="020B0609020204030204" pitchFamily="49" charset="0"/>
                <a:cs typeface="Consolas" panose="020B0609020204030204" pitchFamily="49" charset="0"/>
              </a:rPr>
              <a:t>1st-cond</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&amp;&amp; </a:t>
            </a:r>
            <a:r>
              <a:rPr lang="en-CA" sz="1800" dirty="0">
                <a:latin typeface="Consolas" panose="020B0609020204030204" pitchFamily="49" charset="0"/>
                <a:cs typeface="Consolas" panose="020B0609020204030204" pitchFamily="49" charset="0"/>
              </a:rPr>
              <a:t>(</a:t>
            </a:r>
            <a:r>
              <a:rPr lang="en-CA" sz="1800" i="1" dirty="0">
                <a:latin typeface="Consolas" panose="020B0609020204030204" pitchFamily="49" charset="0"/>
                <a:cs typeface="Consolas" panose="020B0609020204030204" pitchFamily="49" charset="0"/>
              </a:rPr>
              <a:t>2nd-cond</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&amp;&amp; </a:t>
            </a:r>
            <a:r>
              <a:rPr lang="en-CA" sz="1800" dirty="0">
                <a:latin typeface="Consolas" panose="020B0609020204030204" pitchFamily="49" charset="0"/>
                <a:cs typeface="Consolas" panose="020B0609020204030204" pitchFamily="49" charset="0"/>
              </a:rPr>
              <a:t>(</a:t>
            </a:r>
            <a:r>
              <a:rPr lang="en-CA" sz="1800" i="1" dirty="0">
                <a:latin typeface="Consolas" panose="020B0609020204030204" pitchFamily="49" charset="0"/>
                <a:cs typeface="Consolas" panose="020B0609020204030204" pitchFamily="49" charset="0"/>
              </a:rPr>
              <a:t>3rd-cond</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&amp;&amp; </a:t>
            </a:r>
            <a:r>
              <a:rPr lang="en-CA" sz="1800" dirty="0">
                <a:latin typeface="Consolas" panose="020B0609020204030204" pitchFamily="49" charset="0"/>
                <a:cs typeface="Consolas" panose="020B0609020204030204" pitchFamily="49" charset="0"/>
              </a:rPr>
              <a:t>(</a:t>
            </a:r>
            <a:r>
              <a:rPr lang="en-CA" sz="1800" i="1" dirty="0">
                <a:latin typeface="Consolas" panose="020B0609020204030204" pitchFamily="49" charset="0"/>
                <a:cs typeface="Consolas" panose="020B0609020204030204" pitchFamily="49" charset="0"/>
              </a:rPr>
              <a:t>4th-cond</a:t>
            </a:r>
            <a:r>
              <a:rPr lang="en-CA" sz="1800" dirty="0">
                <a:latin typeface="Consolas" panose="020B0609020204030204" pitchFamily="49" charset="0"/>
                <a:cs typeface="Consolas" panose="020B0609020204030204" pitchFamily="49" charset="0"/>
              </a:rPr>
              <a:t>)</a:t>
            </a:r>
            <a:endParaRPr lang="en-CA" sz="1800" dirty="0"/>
          </a:p>
          <a:p>
            <a:pPr marL="0" indent="0">
              <a:buNone/>
            </a:pPr>
            <a:r>
              <a:rPr lang="en-CA" dirty="0"/>
              <a:t>      evaluates to </a:t>
            </a:r>
            <a:r>
              <a:rPr lang="en-CA" dirty="0">
                <a:latin typeface="Consolas" panose="020B0609020204030204" pitchFamily="49" charset="0"/>
                <a:cs typeface="Consolas" panose="020B0609020204030204" pitchFamily="49" charset="0"/>
              </a:rPr>
              <a:t>true</a:t>
            </a:r>
          </a:p>
          <a:p>
            <a:pPr lvl="1"/>
            <a:r>
              <a:rPr lang="en-CA" dirty="0"/>
              <a:t>If  </a:t>
            </a:r>
            <a:r>
              <a:rPr lang="en-CA" dirty="0" smtClean="0"/>
              <a:t>even one condition is </a:t>
            </a:r>
            <a:r>
              <a:rPr lang="en-CA" dirty="0" smtClean="0">
                <a:latin typeface="Consolas" panose="020B0609020204030204" pitchFamily="49" charset="0"/>
                <a:cs typeface="Consolas" panose="020B0609020204030204" pitchFamily="49" charset="0"/>
              </a:rPr>
              <a:t>false</a:t>
            </a:r>
            <a:r>
              <a:rPr lang="en-CA" dirty="0"/>
              <a:t>, the </a:t>
            </a:r>
            <a:r>
              <a:rPr lang="en-CA" dirty="0" smtClean="0"/>
              <a:t>logical expression </a:t>
            </a:r>
            <a:r>
              <a:rPr lang="en-CA" dirty="0"/>
              <a:t>evaluates to </a:t>
            </a:r>
            <a:r>
              <a:rPr lang="en-CA" dirty="0">
                <a:latin typeface="Consolas" panose="020B0609020204030204" pitchFamily="49" charset="0"/>
                <a:cs typeface="Consolas" panose="020B0609020204030204" pitchFamily="49" charset="0"/>
              </a:rPr>
              <a:t>false</a:t>
            </a:r>
          </a:p>
          <a:p>
            <a:pPr marL="0"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0022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conditions</a:t>
            </a:r>
            <a:endParaRPr lang="en-CA" dirty="0"/>
          </a:p>
        </p:txBody>
      </p:sp>
      <p:sp>
        <p:nvSpPr>
          <p:cNvPr id="3" name="Content Placeholder 2"/>
          <p:cNvSpPr>
            <a:spLocks noGrp="1"/>
          </p:cNvSpPr>
          <p:nvPr>
            <p:ph idx="1"/>
          </p:nvPr>
        </p:nvSpPr>
        <p:spPr/>
        <p:txBody>
          <a:bodyPr/>
          <a:lstStyle/>
          <a:p>
            <a:r>
              <a:rPr lang="en-CA" dirty="0" smtClean="0"/>
              <a:t>Note that you may combine both logical operators, but you must be clear what you mean:</a:t>
            </a:r>
          </a:p>
          <a:p>
            <a:pPr marL="0" indent="0" algn="ctr">
              <a:buNone/>
            </a:pPr>
            <a:r>
              <a:rPr lang="en-CA" dirty="0" smtClean="0">
                <a:latin typeface="Consolas" panose="020B0609020204030204" pitchFamily="49" charset="0"/>
                <a:cs typeface="Consolas" panose="020B0609020204030204" pitchFamily="49" charset="0"/>
              </a:rPr>
              <a:t>(x == 0) || </a:t>
            </a:r>
            <a:r>
              <a:rPr lang="en-CA" b="1" dirty="0" smtClean="0">
                <a:solidFill>
                  <a:srgbClr val="FF000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(x &lt;= 2) &amp;&amp; (x &gt;= 1)</a:t>
            </a:r>
            <a:r>
              <a:rPr lang="en-CA" b="1" dirty="0" smtClean="0">
                <a:solidFill>
                  <a:srgbClr val="FF0000"/>
                </a:solidFill>
                <a:latin typeface="Consolas" panose="020B0609020204030204" pitchFamily="49" charset="0"/>
                <a:cs typeface="Consolas" panose="020B0609020204030204" pitchFamily="49" charset="0"/>
              </a:rPr>
              <a:t>)</a:t>
            </a:r>
          </a:p>
          <a:p>
            <a:pPr marL="0" indent="0" algn="l">
              <a:buNone/>
            </a:pPr>
            <a:r>
              <a:rPr lang="en-CA" dirty="0" smtClean="0"/>
              <a:t>      is very different from</a:t>
            </a:r>
          </a:p>
          <a:p>
            <a:pPr marL="0" indent="0" algn="ctr">
              <a:buNone/>
            </a:pPr>
            <a:r>
              <a:rPr lang="en-CA" b="1" dirty="0" smtClean="0">
                <a:solidFill>
                  <a:srgbClr val="FF000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(x == 0)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2)</a:t>
            </a:r>
            <a:r>
              <a:rPr lang="en-CA" b="1" dirty="0" smtClean="0">
                <a:solidFill>
                  <a:srgbClr val="FF0000"/>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&amp;&amp; (x </a:t>
            </a:r>
            <a:r>
              <a:rPr lang="en-CA" dirty="0" smtClean="0">
                <a:latin typeface="Consolas" panose="020B0609020204030204" pitchFamily="49" charset="0"/>
                <a:cs typeface="Consolas" panose="020B0609020204030204" pitchFamily="49" charset="0"/>
              </a:rPr>
              <a:t>&gt;= 1)</a:t>
            </a:r>
            <a:endParaRPr lang="en-CA" dirty="0">
              <a:latin typeface="Consolas" panose="020B0609020204030204" pitchFamily="49" charset="0"/>
              <a:cs typeface="Consolas" panose="020B0609020204030204" pitchFamily="49" charset="0"/>
            </a:endParaRPr>
          </a:p>
          <a:p>
            <a:pPr marL="0" indent="0" algn="l">
              <a:buNone/>
            </a:pPr>
            <a:endParaRPr lang="en-CA" dirty="0">
              <a:latin typeface="Consolas" panose="020B0609020204030204" pitchFamily="49" charset="0"/>
              <a:cs typeface="Consolas" panose="020B0609020204030204" pitchFamily="49" charset="0"/>
            </a:endParaRPr>
          </a:p>
          <a:p>
            <a:pPr lvl="1"/>
            <a:r>
              <a:rPr lang="en-CA" dirty="0" smtClean="0">
                <a:solidFill>
                  <a:prstClr val="black"/>
                </a:solidFill>
              </a:rPr>
              <a:t>The first is true if </a:t>
            </a:r>
            <a:r>
              <a:rPr lang="en-CA" i="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x</a:t>
            </a:r>
            <a:r>
              <a:rPr lang="en-CA" dirty="0" smtClean="0">
                <a:solidFill>
                  <a:prstClr val="black"/>
                </a:solidFill>
              </a:rPr>
              <a:t> is </a:t>
            </a:r>
            <a:r>
              <a:rPr lang="en-CA" dirty="0" smtClean="0">
                <a:solidFill>
                  <a:prstClr val="black"/>
                </a:solidFill>
                <a:latin typeface="Times New Roman" panose="02020603050405020304" pitchFamily="18" charset="0"/>
                <a:cs typeface="Times New Roman" panose="02020603050405020304" pitchFamily="18" charset="0"/>
              </a:rPr>
              <a:t>0</a:t>
            </a:r>
            <a:r>
              <a:rPr lang="en-CA" dirty="0" smtClean="0">
                <a:solidFill>
                  <a:prstClr val="black"/>
                </a:solidFill>
              </a:rPr>
              <a:t> or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is in the closed interval </a:t>
            </a:r>
            <a:r>
              <a:rPr lang="en-CA" dirty="0" smtClean="0">
                <a:solidFill>
                  <a:prstClr val="black"/>
                </a:solidFill>
                <a:latin typeface="Times New Roman" panose="02020603050405020304" pitchFamily="18" charset="0"/>
                <a:cs typeface="Times New Roman" panose="02020603050405020304" pitchFamily="18" charset="0"/>
              </a:rPr>
              <a:t>[1, 2]</a:t>
            </a:r>
          </a:p>
          <a:p>
            <a:pPr lvl="1"/>
            <a:r>
              <a:rPr lang="en-CA" dirty="0" smtClean="0">
                <a:solidFill>
                  <a:prstClr val="black"/>
                </a:solidFill>
              </a:rPr>
              <a:t>The second is true only if </a:t>
            </a:r>
            <a:r>
              <a:rPr lang="en-CA" i="1" dirty="0">
                <a:solidFill>
                  <a:prstClr val="black"/>
                </a:solidFill>
                <a:latin typeface="Times New Roman" panose="02020603050405020304" pitchFamily="18" charset="0"/>
                <a:cs typeface="Times New Roman" panose="02020603050405020304" pitchFamily="18" charset="0"/>
              </a:rPr>
              <a:t>x</a:t>
            </a:r>
            <a:r>
              <a:rPr lang="en-CA" dirty="0">
                <a:solidFill>
                  <a:prstClr val="black"/>
                </a:solidFill>
              </a:rPr>
              <a:t> is in the closed interval </a:t>
            </a:r>
            <a:r>
              <a:rPr lang="en-CA" dirty="0">
                <a:solidFill>
                  <a:prstClr val="black"/>
                </a:solidFill>
                <a:latin typeface="Times New Roman" panose="02020603050405020304" pitchFamily="18" charset="0"/>
                <a:cs typeface="Times New Roman" panose="02020603050405020304" pitchFamily="18" charset="0"/>
              </a:rPr>
              <a:t>[1, 2]</a:t>
            </a:r>
            <a:endParaRPr lang="en-CA" dirty="0">
              <a:solidFill>
                <a:prstClr val="black"/>
              </a:solidFill>
            </a:endParaRPr>
          </a:p>
          <a:p>
            <a:endParaRPr lang="en-CA" dirty="0" smtClean="0"/>
          </a:p>
          <a:p>
            <a:r>
              <a:rPr lang="en-CA" dirty="0" smtClean="0"/>
              <a:t>If you leave it as</a:t>
            </a:r>
            <a:endParaRPr lang="en-CA" dirty="0"/>
          </a:p>
          <a:p>
            <a:pPr marL="0" indent="0" algn="ctr">
              <a:buNone/>
            </a:pPr>
            <a:r>
              <a:rPr lang="en-CA" dirty="0">
                <a:latin typeface="Consolas" panose="020B0609020204030204" pitchFamily="49" charset="0"/>
                <a:cs typeface="Consolas" panose="020B0609020204030204" pitchFamily="49" charset="0"/>
              </a:rPr>
              <a:t>(x == 0) ||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x &lt;= 2) &amp;&amp; (x &gt;= 1</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lgn="l">
              <a:buNone/>
            </a:pPr>
            <a:r>
              <a:rPr lang="en-CA" dirty="0"/>
              <a:t>     </a:t>
            </a:r>
            <a:r>
              <a:rPr lang="en-CA" dirty="0" smtClean="0"/>
              <a:t> the compiler will decide, and programmers will be left guessing</a:t>
            </a:r>
            <a:endParaRPr lang="en-CA" dirty="0"/>
          </a:p>
          <a:p>
            <a:pPr marL="0" indent="0" algn="l">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9979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Consider these logical expressions:</a:t>
            </a:r>
          </a:p>
          <a:p>
            <a:pPr marL="800100" lvl="2" indent="0">
              <a:buNone/>
            </a:pPr>
            <a:r>
              <a:rPr lang="en-CA" sz="1800" dirty="0" smtClean="0">
                <a:latin typeface="Consolas" panose="020B0609020204030204" pitchFamily="49" charset="0"/>
                <a:cs typeface="Consolas" panose="020B0609020204030204" pitchFamily="49" charset="0"/>
              </a:rPr>
              <a:t>(x &lt; -10) || (x &gt; 10)</a:t>
            </a:r>
          </a:p>
          <a:p>
            <a:pPr marL="800100" lvl="2" indent="0">
              <a:buNone/>
            </a:pPr>
            <a:r>
              <a:rPr lang="en-CA" sz="1800" dirty="0" smtClean="0">
                <a:latin typeface="Consolas" panose="020B0609020204030204" pitchFamily="49" charset="0"/>
                <a:cs typeface="Consolas" panose="020B0609020204030204" pitchFamily="49" charset="0"/>
              </a:rPr>
              <a:t>(x &lt; -10) || ((x &gt; -1) &amp;&amp; (x &lt; 1)) || (x &gt;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smtClean="0"/>
              <a:t>Suppose that </a:t>
            </a:r>
            <a:r>
              <a:rPr lang="en-CA" dirty="0" smtClean="0">
                <a:latin typeface="Consolas" panose="020B0609020204030204" pitchFamily="49" charset="0"/>
                <a:cs typeface="Consolas" panose="020B0609020204030204" pitchFamily="49" charset="0"/>
              </a:rPr>
              <a:t>'x</a:t>
            </a:r>
            <a:r>
              <a:rPr lang="en-CA" dirty="0">
                <a:latin typeface="Consolas" panose="020B0609020204030204" pitchFamily="49" charset="0"/>
                <a:cs typeface="Consolas" panose="020B0609020204030204" pitchFamily="49" charset="0"/>
              </a:rPr>
              <a:t>'</a:t>
            </a:r>
            <a:r>
              <a:rPr lang="en-CA" dirty="0" smtClean="0"/>
              <a:t> has the value </a:t>
            </a:r>
            <a:r>
              <a:rPr lang="en-CA" dirty="0" smtClean="0">
                <a:latin typeface="Consolas" panose="020B0609020204030204" pitchFamily="49" charset="0"/>
                <a:cs typeface="Consolas" panose="020B0609020204030204" pitchFamily="49" charset="0"/>
              </a:rPr>
              <a:t>-100</a:t>
            </a:r>
          </a:p>
          <a:p>
            <a:pPr lvl="1"/>
            <a:r>
              <a:rPr lang="en-CA" dirty="0" smtClean="0"/>
              <a:t>The first comparison operation returns </a:t>
            </a:r>
            <a:r>
              <a:rPr lang="en-CA" dirty="0" smtClean="0">
                <a:latin typeface="Consolas" panose="020B0609020204030204" pitchFamily="49" charset="0"/>
                <a:cs typeface="Consolas" panose="020B0609020204030204" pitchFamily="49" charset="0"/>
              </a:rPr>
              <a:t>true</a:t>
            </a:r>
          </a:p>
          <a:p>
            <a:pPr lvl="1"/>
            <a:r>
              <a:rPr lang="en-CA" dirty="0" smtClean="0"/>
              <a:t>Is there is any reason to even bother testing the others?</a:t>
            </a:r>
          </a:p>
          <a:p>
            <a:pPr lvl="2"/>
            <a:r>
              <a:rPr lang="en-CA" dirty="0" smtClean="0"/>
              <a:t>No:  the result of </a:t>
            </a:r>
            <a:r>
              <a:rPr lang="en-CA" dirty="0" smtClean="0">
                <a:latin typeface="Consolas" panose="020B0609020204030204" pitchFamily="49" charset="0"/>
                <a:cs typeface="Consolas" panose="020B0609020204030204" pitchFamily="49" charset="0"/>
              </a:rPr>
              <a:t>true || any-other-conditions</a:t>
            </a:r>
            <a:r>
              <a:rPr lang="en-CA" dirty="0" smtClean="0"/>
              <a:t> must be </a:t>
            </a:r>
            <a:r>
              <a:rPr lang="en-CA" dirty="0" smtClean="0">
                <a:latin typeface="Consolas" panose="020B0609020204030204" pitchFamily="49" charset="0"/>
                <a:cs typeface="Consolas" panose="020B0609020204030204" pitchFamily="49" charset="0"/>
              </a:rPr>
              <a:t>true</a:t>
            </a:r>
          </a:p>
          <a:p>
            <a:pPr lvl="1"/>
            <a:endParaRPr lang="en-CA" dirty="0" smtClean="0"/>
          </a:p>
          <a:p>
            <a:pPr lvl="1"/>
            <a:r>
              <a:rPr lang="en-CA" dirty="0" smtClean="0"/>
              <a:t>This is referred to as </a:t>
            </a:r>
            <a:r>
              <a:rPr lang="en-CA" i="1" dirty="0" smtClean="0"/>
              <a:t>short-circuit evaluation</a:t>
            </a:r>
            <a:r>
              <a:rPr lang="en-CA" dirty="0" smtClean="0"/>
              <a:t>	</a:t>
            </a:r>
            <a:endParaRPr lang="en-CA" dirty="0" smtClean="0">
              <a:latin typeface="Consolas" panose="020B0609020204030204" pitchFamily="49" charset="0"/>
              <a:cs typeface="Consolas" panose="020B0609020204030204" pitchFamily="49" charset="0"/>
            </a:endParaRPr>
          </a:p>
          <a:p>
            <a:pPr lvl="1"/>
            <a:endParaRPr lang="en-CA" dirty="0" smtClean="0"/>
          </a:p>
        </p:txBody>
      </p:sp>
    </p:spTree>
    <p:extLst>
      <p:ext uri="{BB962C8B-B14F-4D97-AF65-F5344CB8AC3E}">
        <p14:creationId xmlns:p14="http://schemas.microsoft.com/office/powerpoint/2010/main" val="488708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a:t>S</a:t>
            </a:r>
            <a:r>
              <a:rPr lang="en-CA" dirty="0" smtClean="0"/>
              <a:t>ee the need for asking if more than one condition is satisfied</a:t>
            </a:r>
          </a:p>
          <a:p>
            <a:pPr lvl="2"/>
            <a:r>
              <a:rPr lang="en-CA" dirty="0" smtClean="0"/>
              <a:t>The unit pulse function</a:t>
            </a:r>
          </a:p>
          <a:p>
            <a:pPr lvl="1"/>
            <a:r>
              <a:rPr lang="en-CA" dirty="0" smtClean="0"/>
              <a:t>Describe the binary logical </a:t>
            </a:r>
            <a:r>
              <a:rPr lang="en-CA" cap="small" dirty="0" smtClean="0"/>
              <a:t>and</a:t>
            </a:r>
            <a:r>
              <a:rPr lang="en-CA" dirty="0" smtClean="0"/>
              <a:t> and </a:t>
            </a:r>
            <a:r>
              <a:rPr lang="en-CA" cap="small" dirty="0" smtClean="0"/>
              <a:t>or</a:t>
            </a:r>
            <a:r>
              <a:rPr lang="en-CA" dirty="0" smtClean="0"/>
              <a:t> operators</a:t>
            </a:r>
          </a:p>
          <a:p>
            <a:pPr lvl="1"/>
            <a:r>
              <a:rPr lang="en-CA" dirty="0" smtClean="0"/>
              <a:t>Introduce truth tables</a:t>
            </a:r>
          </a:p>
          <a:p>
            <a:pPr lvl="1"/>
            <a:r>
              <a:rPr lang="en-CA" dirty="0" smtClean="0"/>
              <a:t>Describe chaining numerous logical expressions</a:t>
            </a:r>
          </a:p>
          <a:p>
            <a:pPr lvl="1"/>
            <a:r>
              <a:rPr lang="en-CA" dirty="0" smtClean="0"/>
              <a:t>Describe short-circuit evaluation</a:t>
            </a:r>
          </a:p>
          <a:p>
            <a:pPr lvl="1"/>
            <a:r>
              <a:rPr lang="en-CA" dirty="0" smtClean="0"/>
              <a:t>Describe the unary logical negation (</a:t>
            </a:r>
            <a:r>
              <a:rPr lang="en-CA" cap="small" dirty="0" smtClean="0"/>
              <a:t>not</a:t>
            </a:r>
            <a:r>
              <a:rPr lang="en-CA" dirty="0" smtClean="0"/>
              <a:t>)</a:t>
            </a:r>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Suppose now that </a:t>
            </a:r>
            <a:r>
              <a:rPr lang="en-CA" dirty="0">
                <a:latin typeface="Consolas" panose="020B0609020204030204" pitchFamily="49" charset="0"/>
                <a:cs typeface="Consolas" panose="020B0609020204030204" pitchFamily="49" charset="0"/>
              </a:rPr>
              <a:t>'x</a:t>
            </a:r>
            <a:r>
              <a:rPr lang="en-CA" dirty="0" smtClean="0">
                <a:latin typeface="Consolas" panose="020B0609020204030204" pitchFamily="49" charset="0"/>
                <a:cs typeface="Consolas" panose="020B0609020204030204" pitchFamily="49" charset="0"/>
              </a:rPr>
              <a:t>'</a:t>
            </a:r>
            <a:r>
              <a:rPr lang="en-CA" dirty="0" smtClean="0"/>
              <a:t> has the value </a:t>
            </a:r>
            <a:r>
              <a:rPr lang="en-CA" dirty="0" smtClean="0">
                <a:latin typeface="Consolas" panose="020B0609020204030204" pitchFamily="49" charset="0"/>
                <a:cs typeface="Consolas" panose="020B0609020204030204" pitchFamily="49" charset="0"/>
              </a:rPr>
              <a:t>0</a:t>
            </a:r>
            <a:r>
              <a:rPr lang="en-CA" dirty="0" smtClean="0"/>
              <a:t>:</a:t>
            </a:r>
            <a:endParaRPr lang="en-CA"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(x &lt; -10) || (x &gt; 10)</a:t>
            </a:r>
          </a:p>
          <a:p>
            <a:pPr marL="800100" lvl="2" indent="0">
              <a:buNone/>
            </a:pPr>
            <a:r>
              <a:rPr lang="en-CA" sz="1800" dirty="0" smtClean="0">
                <a:latin typeface="Consolas" panose="020B0609020204030204" pitchFamily="49" charset="0"/>
                <a:cs typeface="Consolas" panose="020B0609020204030204" pitchFamily="49" charset="0"/>
              </a:rPr>
              <a:t>(x &lt; -10) || ((x &gt; -1) &amp;&amp; (x &lt; 1)) || (x &gt;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smtClean="0"/>
              <a:t>The first condition is </a:t>
            </a:r>
            <a:r>
              <a:rPr lang="en-CA" dirty="0" smtClean="0">
                <a:latin typeface="Consolas" panose="020B0609020204030204" pitchFamily="49" charset="0"/>
                <a:cs typeface="Consolas" panose="020B0609020204030204" pitchFamily="49" charset="0"/>
              </a:rPr>
              <a:t>false</a:t>
            </a:r>
            <a:r>
              <a:rPr lang="en-CA" dirty="0" smtClean="0"/>
              <a:t>, and</a:t>
            </a:r>
            <a:endParaRPr lang="en-CA" dirty="0" smtClean="0">
              <a:latin typeface="Consolas" panose="020B0609020204030204" pitchFamily="49" charset="0"/>
              <a:cs typeface="Consolas" panose="020B0609020204030204" pitchFamily="49" charset="0"/>
            </a:endParaRPr>
          </a:p>
          <a:p>
            <a:pPr lvl="1"/>
            <a:r>
              <a:rPr lang="en-CA" dirty="0" smtClean="0"/>
              <a:t>In the first example,  </a:t>
            </a:r>
            <a:r>
              <a:rPr lang="en-CA" dirty="0">
                <a:latin typeface="Consolas" panose="020B0609020204030204" pitchFamily="49" charset="0"/>
                <a:cs typeface="Consolas" panose="020B0609020204030204" pitchFamily="49" charset="0"/>
              </a:rPr>
              <a:t>(x &gt; 10)</a:t>
            </a:r>
            <a:r>
              <a:rPr lang="en-CA" dirty="0" smtClean="0"/>
              <a:t> is </a:t>
            </a:r>
            <a:r>
              <a:rPr lang="en-CA" dirty="0" smtClean="0">
                <a:latin typeface="Consolas" panose="020B0609020204030204" pitchFamily="49" charset="0"/>
                <a:cs typeface="Consolas" panose="020B0609020204030204" pitchFamily="49" charset="0"/>
              </a:rPr>
              <a:t>false</a:t>
            </a:r>
            <a:r>
              <a:rPr lang="en-CA" dirty="0"/>
              <a:t> </a:t>
            </a:r>
            <a:r>
              <a:rPr lang="en-CA" dirty="0" smtClean="0"/>
              <a:t>and it is the last condition, so the expression is </a:t>
            </a:r>
            <a:r>
              <a:rPr lang="en-CA" dirty="0" smtClean="0">
                <a:latin typeface="Consolas" panose="020B0609020204030204" pitchFamily="49" charset="0"/>
                <a:cs typeface="Consolas" panose="020B0609020204030204" pitchFamily="49" charset="0"/>
              </a:rPr>
              <a:t>false</a:t>
            </a:r>
            <a:r>
              <a:rPr lang="en-CA" dirty="0" smtClean="0"/>
              <a:t> </a:t>
            </a:r>
            <a:endParaRPr lang="en-CA" dirty="0" smtClean="0">
              <a:latin typeface="Consolas" panose="020B0609020204030204" pitchFamily="49" charset="0"/>
              <a:cs typeface="Consolas" panose="020B0609020204030204" pitchFamily="49" charset="0"/>
            </a:endParaRPr>
          </a:p>
          <a:p>
            <a:pPr lvl="1"/>
            <a:r>
              <a:rPr lang="en-CA" dirty="0" smtClean="0"/>
              <a:t>In the second example, </a:t>
            </a:r>
            <a:r>
              <a:rPr lang="en-CA" dirty="0">
                <a:latin typeface="Consolas" panose="020B0609020204030204" pitchFamily="49" charset="0"/>
                <a:cs typeface="Consolas" panose="020B0609020204030204" pitchFamily="49" charset="0"/>
              </a:rPr>
              <a:t>((x &gt; -1) &amp;&amp; (x &lt; 1))</a:t>
            </a:r>
            <a:r>
              <a:rPr lang="en-CA" dirty="0" smtClean="0"/>
              <a:t> is </a:t>
            </a:r>
            <a:r>
              <a:rPr lang="en-CA" dirty="0" smtClean="0">
                <a:latin typeface="Consolas" panose="020B0609020204030204" pitchFamily="49" charset="0"/>
                <a:cs typeface="Consolas" panose="020B0609020204030204" pitchFamily="49" charset="0"/>
              </a:rPr>
              <a:t>true</a:t>
            </a:r>
            <a:r>
              <a:rPr lang="en-CA" dirty="0" smtClean="0"/>
              <a:t>, so the entire logical expression is </a:t>
            </a:r>
            <a:r>
              <a:rPr lang="en-CA" dirty="0" smtClean="0">
                <a:latin typeface="Consolas" panose="020B0609020204030204" pitchFamily="49" charset="0"/>
                <a:cs typeface="Consolas" panose="020B0609020204030204" pitchFamily="49" charset="0"/>
              </a:rPr>
              <a:t>true</a:t>
            </a:r>
          </a:p>
          <a:p>
            <a:pPr lvl="2"/>
            <a:r>
              <a:rPr lang="en-CA" dirty="0" smtClean="0"/>
              <a:t>There is no need at this point to evaluate </a:t>
            </a:r>
            <a:r>
              <a:rPr lang="en-CA" dirty="0" smtClean="0">
                <a:latin typeface="Consolas" panose="020B0609020204030204" pitchFamily="49" charset="0"/>
                <a:cs typeface="Consolas" panose="020B0609020204030204" pitchFamily="49" charset="0"/>
              </a:rPr>
              <a:t>(x &gt; 10)</a:t>
            </a:r>
            <a:endParaRPr lang="en-CA" dirty="0" smtClean="0"/>
          </a:p>
          <a:p>
            <a:pPr lvl="2"/>
            <a:r>
              <a:rPr lang="en-CA" dirty="0" smtClean="0"/>
              <a:t>Even though it is </a:t>
            </a:r>
            <a:r>
              <a:rPr lang="en-CA" dirty="0" smtClean="0">
                <a:latin typeface="Consolas" panose="020B0609020204030204" pitchFamily="49" charset="0"/>
                <a:cs typeface="Consolas" panose="020B0609020204030204" pitchFamily="49" charset="0"/>
              </a:rPr>
              <a:t>false</a:t>
            </a:r>
            <a:r>
              <a:rPr lang="en-CA" dirty="0" smtClean="0"/>
              <a:t>, the entire expression is still </a:t>
            </a:r>
            <a:r>
              <a:rPr lang="en-CA" dirty="0" smtClean="0">
                <a:latin typeface="Consolas" panose="020B0609020204030204" pitchFamily="49" charset="0"/>
                <a:cs typeface="Consolas" panose="020B0609020204030204" pitchFamily="49" charset="0"/>
              </a:rPr>
              <a:t>true</a:t>
            </a:r>
          </a:p>
          <a:p>
            <a:pPr lvl="2"/>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1610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Similarly, consider</a:t>
            </a:r>
          </a:p>
          <a:p>
            <a:pPr marL="800100" lvl="2" indent="0">
              <a:buNone/>
            </a:pPr>
            <a:r>
              <a:rPr lang="en-CA" sz="1800" dirty="0" smtClean="0">
                <a:latin typeface="Consolas" panose="020B0609020204030204" pitchFamily="49" charset="0"/>
                <a:cs typeface="Consolas" panose="020B0609020204030204" pitchFamily="49" charset="0"/>
              </a:rPr>
              <a:t>(x &gt; -10) &amp;&amp; (x &lt; 10)</a:t>
            </a:r>
          </a:p>
          <a:p>
            <a:pPr marL="800100" lvl="2" indent="0">
              <a:buNone/>
            </a:pPr>
            <a:r>
              <a:rPr lang="en-CA" sz="1800" dirty="0" smtClean="0">
                <a:latin typeface="Consolas" panose="020B0609020204030204" pitchFamily="49" charset="0"/>
                <a:cs typeface="Consolas" panose="020B0609020204030204" pitchFamily="49" charset="0"/>
              </a:rPr>
              <a:t>(x &gt; -10) &amp;&amp; ((x &lt; -1) || (x &gt; 1)) &amp;&amp; (x &lt;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smtClean="0"/>
              <a:t>Suppose that </a:t>
            </a:r>
            <a:r>
              <a:rPr lang="en-CA" dirty="0" smtClean="0">
                <a:latin typeface="Consolas" panose="020B0609020204030204" pitchFamily="49" charset="0"/>
                <a:cs typeface="Consolas" panose="020B0609020204030204" pitchFamily="49" charset="0"/>
              </a:rPr>
              <a:t>'x</a:t>
            </a:r>
            <a:r>
              <a:rPr lang="en-CA" dirty="0">
                <a:latin typeface="Consolas" panose="020B0609020204030204" pitchFamily="49" charset="0"/>
                <a:cs typeface="Consolas" panose="020B0609020204030204" pitchFamily="49" charset="0"/>
              </a:rPr>
              <a:t>'</a:t>
            </a:r>
            <a:r>
              <a:rPr lang="en-CA" dirty="0" smtClean="0"/>
              <a:t> has the value </a:t>
            </a:r>
            <a:r>
              <a:rPr lang="en-CA" dirty="0" smtClean="0">
                <a:latin typeface="Consolas" panose="020B0609020204030204" pitchFamily="49" charset="0"/>
                <a:cs typeface="Consolas" panose="020B0609020204030204" pitchFamily="49" charset="0"/>
              </a:rPr>
              <a:t>-100</a:t>
            </a:r>
          </a:p>
          <a:p>
            <a:pPr lvl="1"/>
            <a:r>
              <a:rPr lang="en-CA" dirty="0" smtClean="0"/>
              <a:t>The first comparison operation returns </a:t>
            </a:r>
            <a:r>
              <a:rPr lang="en-CA" dirty="0" smtClean="0">
                <a:latin typeface="Consolas" panose="020B0609020204030204" pitchFamily="49" charset="0"/>
                <a:cs typeface="Consolas" panose="020B0609020204030204" pitchFamily="49" charset="0"/>
              </a:rPr>
              <a:t>false</a:t>
            </a:r>
          </a:p>
          <a:p>
            <a:pPr lvl="1"/>
            <a:r>
              <a:rPr lang="en-CA" dirty="0" smtClean="0"/>
              <a:t>Is there any reason to even bother testing the others?</a:t>
            </a:r>
          </a:p>
          <a:p>
            <a:pPr lvl="2"/>
            <a:r>
              <a:rPr lang="en-CA" dirty="0" smtClean="0"/>
              <a:t>No:  the result of </a:t>
            </a:r>
            <a:r>
              <a:rPr lang="en-CA" dirty="0" smtClean="0">
                <a:latin typeface="Consolas" panose="020B0609020204030204" pitchFamily="49" charset="0"/>
                <a:cs typeface="Consolas" panose="020B0609020204030204" pitchFamily="49" charset="0"/>
              </a:rPr>
              <a:t>false &amp;&amp; any-other-conditions</a:t>
            </a:r>
            <a:r>
              <a:rPr lang="en-CA" dirty="0" smtClean="0"/>
              <a:t> must be </a:t>
            </a:r>
            <a:r>
              <a:rPr lang="en-CA" dirty="0" smtClean="0">
                <a:latin typeface="Consolas" panose="020B0609020204030204" pitchFamily="49" charset="0"/>
                <a:cs typeface="Consolas" panose="020B0609020204030204" pitchFamily="49" charset="0"/>
              </a:rPr>
              <a:t>false</a:t>
            </a:r>
          </a:p>
        </p:txBody>
      </p:sp>
    </p:spTree>
    <p:extLst>
      <p:ext uri="{BB962C8B-B14F-4D97-AF65-F5344CB8AC3E}">
        <p14:creationId xmlns:p14="http://schemas.microsoft.com/office/powerpoint/2010/main" val="89126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a:t>Suppose now that </a:t>
            </a:r>
            <a:r>
              <a:rPr lang="en-CA" dirty="0">
                <a:latin typeface="Consolas" panose="020B0609020204030204" pitchFamily="49" charset="0"/>
                <a:cs typeface="Consolas" panose="020B0609020204030204" pitchFamily="49" charset="0"/>
              </a:rPr>
              <a:t>'x'</a:t>
            </a:r>
            <a:r>
              <a:rPr lang="en-CA" dirty="0"/>
              <a:t> has the value </a:t>
            </a:r>
            <a:r>
              <a:rPr lang="en-CA" dirty="0">
                <a:latin typeface="Consolas" panose="020B0609020204030204" pitchFamily="49" charset="0"/>
                <a:cs typeface="Consolas" panose="020B0609020204030204" pitchFamily="49" charset="0"/>
              </a:rPr>
              <a:t>0</a:t>
            </a:r>
            <a:r>
              <a:rPr lang="en-CA" dirty="0"/>
              <a:t>:</a:t>
            </a:r>
            <a:endParaRPr lang="en-CA"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(x &gt; -10) &amp;&amp; (x &lt; 10)</a:t>
            </a:r>
          </a:p>
          <a:p>
            <a:pPr marL="800100" lvl="2" indent="0">
              <a:buNone/>
            </a:pPr>
            <a:r>
              <a:rPr lang="en-CA" sz="1800" dirty="0" smtClean="0">
                <a:latin typeface="Consolas" panose="020B0609020204030204" pitchFamily="49" charset="0"/>
                <a:cs typeface="Consolas" panose="020B0609020204030204" pitchFamily="49" charset="0"/>
              </a:rPr>
              <a:t>(x &gt; -10) &amp;&amp; ((x &lt; -1) || (x &gt; 1)) &amp;&amp; (x &lt; 10)</a:t>
            </a:r>
          </a:p>
          <a:p>
            <a:pPr marL="800100" lvl="2" indent="0">
              <a:buNone/>
            </a:pPr>
            <a:endParaRPr lang="en-CA" sz="1800" dirty="0">
              <a:latin typeface="Consolas" panose="020B0609020204030204" pitchFamily="49" charset="0"/>
              <a:cs typeface="Consolas" panose="020B0609020204030204" pitchFamily="49" charset="0"/>
            </a:endParaRPr>
          </a:p>
          <a:p>
            <a:r>
              <a:rPr lang="en-CA" dirty="0"/>
              <a:t>The first condition is </a:t>
            </a:r>
            <a:r>
              <a:rPr lang="en-CA" dirty="0" smtClean="0">
                <a:latin typeface="Consolas" panose="020B0609020204030204" pitchFamily="49" charset="0"/>
                <a:cs typeface="Consolas" panose="020B0609020204030204" pitchFamily="49" charset="0"/>
              </a:rPr>
              <a:t>true</a:t>
            </a:r>
            <a:r>
              <a:rPr lang="en-CA" dirty="0" smtClean="0"/>
              <a:t>, </a:t>
            </a:r>
            <a:r>
              <a:rPr lang="en-CA" dirty="0"/>
              <a:t>and</a:t>
            </a:r>
            <a:endParaRPr lang="en-CA" dirty="0">
              <a:latin typeface="Consolas" panose="020B0609020204030204" pitchFamily="49" charset="0"/>
              <a:cs typeface="Consolas" panose="020B0609020204030204" pitchFamily="49" charset="0"/>
            </a:endParaRPr>
          </a:p>
          <a:p>
            <a:pPr lvl="1"/>
            <a:r>
              <a:rPr lang="en-CA" dirty="0"/>
              <a:t>In the first example,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10)</a:t>
            </a:r>
            <a:r>
              <a:rPr lang="en-CA" dirty="0"/>
              <a:t> is </a:t>
            </a:r>
            <a:r>
              <a:rPr lang="en-CA" dirty="0" smtClean="0">
                <a:latin typeface="Consolas" panose="020B0609020204030204" pitchFamily="49" charset="0"/>
                <a:cs typeface="Consolas" panose="020B0609020204030204" pitchFamily="49" charset="0"/>
              </a:rPr>
              <a:t>true</a:t>
            </a:r>
            <a:r>
              <a:rPr lang="en-CA" dirty="0" smtClean="0"/>
              <a:t> and </a:t>
            </a:r>
            <a:r>
              <a:rPr lang="en-CA" dirty="0"/>
              <a:t>it is the last condition, so the expression is </a:t>
            </a:r>
            <a:r>
              <a:rPr lang="en-CA" dirty="0" smtClean="0">
                <a:latin typeface="Consolas" panose="020B0609020204030204" pitchFamily="49" charset="0"/>
                <a:cs typeface="Consolas" panose="020B0609020204030204" pitchFamily="49" charset="0"/>
              </a:rPr>
              <a:t>true</a:t>
            </a:r>
            <a:r>
              <a:rPr lang="en-CA" dirty="0" smtClean="0"/>
              <a:t> </a:t>
            </a:r>
            <a:endParaRPr lang="en-CA" dirty="0">
              <a:latin typeface="Consolas" panose="020B0609020204030204" pitchFamily="49" charset="0"/>
              <a:cs typeface="Consolas" panose="020B0609020204030204" pitchFamily="49" charset="0"/>
            </a:endParaRPr>
          </a:p>
          <a:p>
            <a:pPr lvl="1"/>
            <a:r>
              <a:rPr lang="en-CA" dirty="0"/>
              <a:t>In the second example,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-1)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&gt; </a:t>
            </a:r>
            <a:r>
              <a:rPr lang="en-CA" dirty="0">
                <a:latin typeface="Consolas" panose="020B0609020204030204" pitchFamily="49" charset="0"/>
                <a:cs typeface="Consolas" panose="020B0609020204030204" pitchFamily="49" charset="0"/>
              </a:rPr>
              <a:t>1))</a:t>
            </a:r>
            <a:r>
              <a:rPr lang="en-CA" dirty="0"/>
              <a:t> is </a:t>
            </a:r>
            <a:r>
              <a:rPr lang="en-CA" dirty="0" smtClean="0">
                <a:latin typeface="Consolas" panose="020B0609020204030204" pitchFamily="49" charset="0"/>
                <a:cs typeface="Consolas" panose="020B0609020204030204" pitchFamily="49" charset="0"/>
              </a:rPr>
              <a:t>false</a:t>
            </a:r>
            <a:r>
              <a:rPr lang="en-CA" dirty="0" smtClean="0"/>
              <a:t>, </a:t>
            </a:r>
            <a:r>
              <a:rPr lang="en-CA" dirty="0"/>
              <a:t>so the entire logical expression is </a:t>
            </a: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p>
            <a:pPr lvl="2"/>
            <a:r>
              <a:rPr lang="en-CA" dirty="0"/>
              <a:t>There is no need at this point to evaluate </a:t>
            </a:r>
            <a:r>
              <a:rPr lang="en-CA" dirty="0">
                <a:latin typeface="Consolas" panose="020B0609020204030204" pitchFamily="49" charset="0"/>
                <a:cs typeface="Consolas" panose="020B0609020204030204" pitchFamily="49" charset="0"/>
              </a:rPr>
              <a:t>(x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10</a:t>
            </a:r>
            <a:r>
              <a:rPr lang="en-CA" dirty="0" smtClean="0">
                <a:latin typeface="Consolas" panose="020B0609020204030204" pitchFamily="49" charset="0"/>
                <a:cs typeface="Consolas" panose="020B0609020204030204" pitchFamily="49" charset="0"/>
              </a:rPr>
              <a:t>)</a:t>
            </a:r>
          </a:p>
          <a:p>
            <a:pPr lvl="2"/>
            <a:r>
              <a:rPr lang="en-CA" dirty="0"/>
              <a:t>Even </a:t>
            </a:r>
            <a:r>
              <a:rPr lang="en-CA" dirty="0" smtClean="0"/>
              <a:t>though it </a:t>
            </a:r>
            <a:r>
              <a:rPr lang="en-CA" dirty="0"/>
              <a:t>is </a:t>
            </a:r>
            <a:r>
              <a:rPr lang="en-CA" dirty="0" smtClean="0">
                <a:latin typeface="Consolas" panose="020B0609020204030204" pitchFamily="49" charset="0"/>
                <a:cs typeface="Consolas" panose="020B0609020204030204" pitchFamily="49" charset="0"/>
              </a:rPr>
              <a:t>true</a:t>
            </a:r>
            <a:r>
              <a:rPr lang="en-CA" dirty="0"/>
              <a:t>, the entire expression is still </a:t>
            </a: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p>
            <a:pPr marL="9144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80876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Short-circuit evaluation</a:t>
            </a:r>
            <a:endParaRPr lang="en-CA" dirty="0"/>
          </a:p>
        </p:txBody>
      </p:sp>
      <p:sp>
        <p:nvSpPr>
          <p:cNvPr id="3" name="Content Placeholder 2"/>
          <p:cNvSpPr>
            <a:spLocks noGrp="1"/>
          </p:cNvSpPr>
          <p:nvPr>
            <p:ph idx="1"/>
          </p:nvPr>
        </p:nvSpPr>
        <p:spPr/>
        <p:txBody>
          <a:bodyPr/>
          <a:lstStyle/>
          <a:p>
            <a:r>
              <a:rPr lang="en-CA" dirty="0" smtClean="0"/>
              <a:t>These functions have equivalent logical expressions:</a:t>
            </a:r>
            <a:endParaRPr lang="en-CA"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int f( int x ) {</a:t>
            </a:r>
          </a:p>
          <a:p>
            <a:pPr marL="800100" lvl="2" indent="0">
              <a:buNone/>
            </a:pPr>
            <a:r>
              <a:rPr lang="en-CA" sz="1200" dirty="0" smtClean="0">
                <a:latin typeface="Consolas" panose="020B0609020204030204" pitchFamily="49" charset="0"/>
                <a:cs typeface="Consolas" panose="020B0609020204030204" pitchFamily="49" charset="0"/>
              </a:rPr>
              <a:t>    if ( ((x &gt;= -1) &amp;&amp; (x &lt;= 1)) </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x </a:t>
            </a:r>
            <a:r>
              <a:rPr lang="en-CA" sz="1200" dirty="0" smtClean="0">
                <a:latin typeface="Consolas" panose="020B0609020204030204" pitchFamily="49" charset="0"/>
                <a:cs typeface="Consolas" panose="020B0609020204030204" pitchFamily="49" charset="0"/>
              </a:rPr>
              <a:t>&gt; 10</a:t>
            </a:r>
            <a:r>
              <a:rPr lang="en-CA" sz="1200" dirty="0">
                <a:latin typeface="Consolas" panose="020B0609020204030204" pitchFamily="49" charset="0"/>
                <a:cs typeface="Consolas" panose="020B0609020204030204" pitchFamily="49" charset="0"/>
              </a:rPr>
              <a:t>) || (x </a:t>
            </a:r>
            <a:r>
              <a:rPr lang="en-CA" sz="1200" dirty="0" smtClean="0">
                <a:latin typeface="Consolas" panose="020B0609020204030204" pitchFamily="49" charset="0"/>
                <a:cs typeface="Consolas" panose="020B0609020204030204" pitchFamily="49" charset="0"/>
              </a:rPr>
              <a:t>&lt; -10) )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return -1;</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return 1;</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pPr marL="800100" lvl="2"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int g( </a:t>
            </a:r>
            <a:r>
              <a:rPr lang="en-CA" sz="1200" dirty="0">
                <a:latin typeface="Consolas" panose="020B0609020204030204" pitchFamily="49" charset="0"/>
                <a:cs typeface="Consolas" panose="020B0609020204030204" pitchFamily="49" charset="0"/>
              </a:rPr>
              <a:t>int x ) {</a:t>
            </a:r>
          </a:p>
          <a:p>
            <a:pPr marL="800100" lvl="2" indent="0">
              <a:buNone/>
            </a:pPr>
            <a:r>
              <a:rPr lang="en-CA" sz="1200" dirty="0" smtClean="0">
                <a:latin typeface="Consolas" panose="020B0609020204030204" pitchFamily="49" charset="0"/>
                <a:cs typeface="Consolas" panose="020B0609020204030204" pitchFamily="49" charset="0"/>
              </a:rPr>
              <a:t>    if ( (x &lt; -10) || (x &gt; 10) </a:t>
            </a:r>
            <a:r>
              <a:rPr lang="en-CA" sz="1200" dirty="0">
                <a:latin typeface="Consolas" panose="020B0609020204030204" pitchFamily="49" charset="0"/>
                <a:cs typeface="Consolas" panose="020B0609020204030204" pitchFamily="49" charset="0"/>
              </a:rPr>
              <a:t>|| ((x </a:t>
            </a:r>
            <a:r>
              <a:rPr lang="en-CA" sz="1200" dirty="0" smtClean="0">
                <a:latin typeface="Consolas" panose="020B0609020204030204" pitchFamily="49" charset="0"/>
                <a:cs typeface="Consolas" panose="020B0609020204030204" pitchFamily="49" charset="0"/>
              </a:rPr>
              <a:t>&lt;= 1</a:t>
            </a:r>
            <a:r>
              <a:rPr lang="en-CA" sz="1200" dirty="0">
                <a:latin typeface="Consolas" panose="020B0609020204030204" pitchFamily="49" charset="0"/>
                <a:cs typeface="Consolas" panose="020B0609020204030204" pitchFamily="49" charset="0"/>
              </a:rPr>
              <a:t>) &amp;&amp; (x </a:t>
            </a:r>
            <a:r>
              <a:rPr lang="en-CA" sz="1200" dirty="0" smtClean="0">
                <a:latin typeface="Consolas" panose="020B0609020204030204" pitchFamily="49" charset="0"/>
                <a:cs typeface="Consolas" panose="020B0609020204030204" pitchFamily="49" charset="0"/>
              </a:rPr>
              <a:t>&gt;= -1)) )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return -1;</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else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return 1;</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pPr marL="800100" lvl="2"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a:p>
            <a:r>
              <a:rPr lang="en-CA" dirty="0" smtClean="0"/>
              <a:t>When do they stop evaluating when the argument passed is:</a:t>
            </a:r>
            <a:endParaRPr lang="en-CA" dirty="0">
              <a:latin typeface="Consolas" panose="020B0609020204030204" pitchFamily="49" charset="0"/>
              <a:cs typeface="Consolas" panose="020B0609020204030204" pitchFamily="49" charset="0"/>
            </a:endParaRPr>
          </a:p>
          <a:p>
            <a:pPr marL="457200" lvl="1" indent="0">
              <a:buNone/>
            </a:pPr>
            <a:r>
              <a:rPr lang="en-CA" dirty="0" smtClean="0"/>
              <a:t>	</a:t>
            </a:r>
            <a:r>
              <a:rPr lang="en-CA" dirty="0" smtClean="0">
                <a:latin typeface="Consolas" panose="020B0609020204030204" pitchFamily="49" charset="0"/>
                <a:cs typeface="Consolas" panose="020B0609020204030204" pitchFamily="49" charset="0"/>
              </a:rPr>
              <a:t>-12  -5  -1  7  15   </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21318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negation</a:t>
            </a:r>
            <a:endParaRPr lang="en-CA" dirty="0"/>
          </a:p>
        </p:txBody>
      </p:sp>
      <p:sp>
        <p:nvSpPr>
          <p:cNvPr id="3" name="Content Placeholder 2"/>
          <p:cNvSpPr>
            <a:spLocks noGrp="1"/>
          </p:cNvSpPr>
          <p:nvPr>
            <p:ph idx="1"/>
          </p:nvPr>
        </p:nvSpPr>
        <p:spPr/>
        <p:txBody>
          <a:bodyPr/>
          <a:lstStyle/>
          <a:p>
            <a:r>
              <a:rPr lang="en-CA" dirty="0" smtClean="0"/>
              <a:t>Suppose we want to print a message if some number is not divisible by 13:</a:t>
            </a:r>
          </a:p>
          <a:p>
            <a:pPr marL="800100" lvl="2" indent="0">
              <a:buNone/>
            </a:pPr>
            <a:r>
              <a:rPr lang="en-CA" sz="1800" dirty="0">
                <a:latin typeface="Consolas" panose="020B0609020204030204" pitchFamily="49" charset="0"/>
                <a:cs typeface="Consolas" panose="020B0609020204030204" pitchFamily="49" charset="0"/>
              </a:rPr>
              <a:t>int </a:t>
            </a:r>
            <a:r>
              <a:rPr lang="en-CA" sz="1800" dirty="0" err="1" smtClean="0">
                <a:latin typeface="Consolas" panose="020B0609020204030204" pitchFamily="49" charset="0"/>
                <a:cs typeface="Consolas" panose="020B0609020204030204" pitchFamily="49" charset="0"/>
              </a:rPr>
              <a:t>print_good_luck</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int n );</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int </a:t>
            </a:r>
            <a:r>
              <a:rPr lang="en-CA" sz="1800" dirty="0" err="1" smtClean="0">
                <a:latin typeface="Consolas" panose="020B0609020204030204" pitchFamily="49" charset="0"/>
                <a:cs typeface="Consolas" panose="020B0609020204030204" pitchFamily="49" charset="0"/>
              </a:rPr>
              <a:t>print_good_luck</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int n ) {</a:t>
            </a:r>
          </a:p>
          <a:p>
            <a:pPr marL="800100" lvl="2" indent="0">
              <a:buNone/>
            </a:pPr>
            <a:r>
              <a:rPr lang="en-CA" sz="1800" dirty="0">
                <a:latin typeface="Consolas" panose="020B0609020204030204" pitchFamily="49" charset="0"/>
                <a:cs typeface="Consolas" panose="020B0609020204030204" pitchFamily="49" charset="0"/>
              </a:rPr>
              <a:t>    if ( </a:t>
            </a:r>
            <a:r>
              <a:rPr lang="en-CA" sz="1800" dirty="0" err="1">
                <a:solidFill>
                  <a:srgbClr val="FF0000"/>
                </a:solidFill>
                <a:latin typeface="Consolas" panose="020B0609020204030204" pitchFamily="49" charset="0"/>
                <a:cs typeface="Consolas" panose="020B0609020204030204" pitchFamily="49" charset="0"/>
              </a:rPr>
              <a:t>is_divisible</a:t>
            </a:r>
            <a:r>
              <a:rPr lang="en-CA" sz="1800" dirty="0">
                <a:solidFill>
                  <a:srgbClr val="FF0000"/>
                </a:solidFill>
                <a:latin typeface="Consolas" panose="020B0609020204030204" pitchFamily="49" charset="0"/>
                <a:cs typeface="Consolas" panose="020B0609020204030204" pitchFamily="49" charset="0"/>
              </a:rPr>
              <a:t>( n, 13 )</a:t>
            </a:r>
            <a:r>
              <a:rPr lang="en-CA" sz="1800" dirty="0">
                <a:latin typeface="Consolas" panose="020B0609020204030204" pitchFamily="49" charset="0"/>
                <a:cs typeface="Consolas" panose="020B0609020204030204" pitchFamily="49" charset="0"/>
              </a:rPr>
              <a:t>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Do nothing</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 else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std::cout &lt;&lt; "Good choice!" &lt;&lt; std::endl;</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a:t>
            </a: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98639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Verbally, you would simply say: “If </a:t>
            </a:r>
            <a:r>
              <a:rPr lang="en-CA" i="1" dirty="0" smtClean="0"/>
              <a:t>n</a:t>
            </a:r>
            <a:r>
              <a:rPr lang="en-CA" dirty="0" smtClean="0"/>
              <a:t> is not divisible by 13, …”</a:t>
            </a:r>
          </a:p>
          <a:p>
            <a:endParaRPr lang="en-CA" dirty="0"/>
          </a:p>
          <a:p>
            <a:r>
              <a:rPr lang="en-CA" dirty="0" smtClean="0"/>
              <a:t>We can do this in C++ by using the unary logical </a:t>
            </a:r>
            <a:r>
              <a:rPr lang="en-CA" cap="small" dirty="0" smtClean="0"/>
              <a:t>not</a:t>
            </a:r>
            <a:r>
              <a:rPr lang="en-CA" dirty="0" smtClean="0"/>
              <a:t> operator </a:t>
            </a:r>
            <a:r>
              <a:rPr lang="en-CA" dirty="0" smtClean="0">
                <a:latin typeface="Consolas" panose="020B0609020204030204" pitchFamily="49" charset="0"/>
                <a:cs typeface="Consolas" panose="020B0609020204030204" pitchFamily="49" charset="0"/>
              </a:rPr>
              <a:t>!</a:t>
            </a:r>
            <a:r>
              <a:rPr lang="en-CA" dirty="0" smtClean="0"/>
              <a:t>:</a:t>
            </a:r>
          </a:p>
          <a:p>
            <a:pPr marL="800100" lvl="2" indent="0">
              <a:buNone/>
            </a:pPr>
            <a:r>
              <a:rPr lang="en-CA" sz="1800" dirty="0">
                <a:latin typeface="Consolas" panose="020B0609020204030204" pitchFamily="49" charset="0"/>
                <a:cs typeface="Consolas" panose="020B0609020204030204" pitchFamily="49" charset="0"/>
              </a:rPr>
              <a:t>int </a:t>
            </a:r>
            <a:r>
              <a:rPr lang="en-CA" sz="1800" dirty="0" err="1" smtClean="0">
                <a:latin typeface="Consolas" panose="020B0609020204030204" pitchFamily="49" charset="0"/>
                <a:cs typeface="Consolas" panose="020B0609020204030204" pitchFamily="49" charset="0"/>
              </a:rPr>
              <a:t>print_good_luck</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int n );</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int </a:t>
            </a:r>
            <a:r>
              <a:rPr lang="en-CA" sz="1800" dirty="0" err="1" smtClean="0">
                <a:latin typeface="Consolas" panose="020B0609020204030204" pitchFamily="49" charset="0"/>
                <a:cs typeface="Consolas" panose="020B0609020204030204" pitchFamily="49" charset="0"/>
              </a:rPr>
              <a:t>print_good_luck</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int n ) {</a:t>
            </a:r>
          </a:p>
          <a:p>
            <a:pPr marL="800100" lvl="2" indent="0">
              <a:buNone/>
            </a:pPr>
            <a:r>
              <a:rPr lang="en-CA" sz="1800" dirty="0">
                <a:latin typeface="Consolas" panose="020B0609020204030204" pitchFamily="49" charset="0"/>
                <a:cs typeface="Consolas" panose="020B0609020204030204" pitchFamily="49" charset="0"/>
              </a:rPr>
              <a:t>    if ( </a:t>
            </a:r>
            <a:r>
              <a:rPr lang="en-CA" sz="1800" dirty="0" smtClean="0">
                <a:solidFill>
                  <a:srgbClr val="FF0000"/>
                </a:solidFill>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is_divisible</a:t>
            </a:r>
            <a:r>
              <a:rPr lang="en-CA" sz="1800" dirty="0">
                <a:latin typeface="Consolas" panose="020B0609020204030204" pitchFamily="49" charset="0"/>
                <a:cs typeface="Consolas" panose="020B0609020204030204" pitchFamily="49" charset="0"/>
              </a:rPr>
              <a:t>( n, 13 ) ) {</a:t>
            </a:r>
          </a:p>
          <a:p>
            <a:pPr marL="800100" lvl="2" indent="0">
              <a:buNone/>
            </a:pPr>
            <a:r>
              <a:rPr lang="en-CA" sz="1800" dirty="0" smtClean="0">
                <a:latin typeface="Consolas" panose="020B0609020204030204" pitchFamily="49" charset="0"/>
                <a:cs typeface="Consolas" panose="020B0609020204030204" pitchFamily="49" charset="0"/>
              </a:rPr>
              <a:t>        std::cout &lt;&lt; "Good choice!" &lt;&lt; std::endl;</a:t>
            </a:r>
            <a:endParaRPr lang="en-CA" sz="1800" dirty="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a:t>
            </a:r>
          </a:p>
          <a:p>
            <a:pPr marL="800100" lvl="2" indent="0">
              <a:buNone/>
            </a:pP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
        <p:nvSpPr>
          <p:cNvPr id="4" name="TextBox 3"/>
          <p:cNvSpPr txBox="1"/>
          <p:nvPr/>
        </p:nvSpPr>
        <p:spPr>
          <a:xfrm>
            <a:off x="2987824" y="5085184"/>
            <a:ext cx="5630067" cy="677108"/>
          </a:xfrm>
          <a:prstGeom prst="rect">
            <a:avLst/>
          </a:prstGeom>
          <a:noFill/>
        </p:spPr>
        <p:txBody>
          <a:bodyPr wrap="none" rtlCol="0">
            <a:spAutoFit/>
          </a:bodyPr>
          <a:lstStyle/>
          <a:p>
            <a:r>
              <a:rPr lang="en-CA" sz="2000" dirty="0" smtClean="0">
                <a:latin typeface="Georgia" panose="02040502050405020303" pitchFamily="18" charset="0"/>
              </a:rPr>
              <a:t>An alternative is:</a:t>
            </a:r>
          </a:p>
          <a:p>
            <a:pPr marL="0" lvl="2"/>
            <a:r>
              <a:rPr lang="en-CA" dirty="0" smtClean="0">
                <a:latin typeface="Consolas" panose="020B0609020204030204" pitchFamily="49" charset="0"/>
                <a:cs typeface="Consolas" panose="020B0609020204030204" pitchFamily="49" charset="0"/>
              </a:rPr>
              <a:t>    if </a:t>
            </a: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is_divisible</a:t>
            </a:r>
            <a:r>
              <a:rPr lang="en-CA" dirty="0">
                <a:latin typeface="Consolas" panose="020B0609020204030204" pitchFamily="49" charset="0"/>
                <a:cs typeface="Consolas" panose="020B0609020204030204" pitchFamily="49" charset="0"/>
              </a:rPr>
              <a:t>( n, 13 </a:t>
            </a:r>
            <a:r>
              <a:rPr lang="en-CA" dirty="0" smtClean="0">
                <a:latin typeface="Consolas" panose="020B0609020204030204" pitchFamily="49" charset="0"/>
                <a:cs typeface="Consolas" panose="020B0609020204030204" pitchFamily="49" charset="0"/>
              </a:rPr>
              <a:t>) == false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56623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If a Boolean value is true, its negation is false, and vice versa</a:t>
            </a:r>
          </a:p>
        </p:txBody>
      </p:sp>
      <p:graphicFrame>
        <p:nvGraphicFramePr>
          <p:cNvPr id="5" name="Table 4"/>
          <p:cNvGraphicFramePr>
            <a:graphicFrameLocks noGrp="1"/>
          </p:cNvGraphicFramePr>
          <p:nvPr>
            <p:extLst>
              <p:ext uri="{D42A27DB-BD31-4B8C-83A1-F6EECF244321}">
                <p14:modId xmlns:p14="http://schemas.microsoft.com/office/powerpoint/2010/main" val="2571195446"/>
              </p:ext>
            </p:extLst>
          </p:nvPr>
        </p:nvGraphicFramePr>
        <p:xfrm>
          <a:off x="3131840" y="2132856"/>
          <a:ext cx="2437386" cy="1112520"/>
        </p:xfrm>
        <a:graphic>
          <a:graphicData uri="http://schemas.openxmlformats.org/drawingml/2006/table">
            <a:tbl>
              <a:tblPr>
                <a:tableStyleId>{2D5ABB26-0587-4C30-8999-92F81FD0307C}</a:tableStyleId>
              </a:tblPr>
              <a:tblGrid>
                <a:gridCol w="850849">
                  <a:extLst>
                    <a:ext uri="{9D8B030D-6E8A-4147-A177-3AD203B41FA5}">
                      <a16:colId xmlns:a16="http://schemas.microsoft.com/office/drawing/2014/main" val="20000"/>
                    </a:ext>
                  </a:extLst>
                </a:gridCol>
                <a:gridCol w="1586537">
                  <a:extLst>
                    <a:ext uri="{9D8B030D-6E8A-4147-A177-3AD203B41FA5}">
                      <a16:colId xmlns:a16="http://schemas.microsoft.com/office/drawing/2014/main" val="20001"/>
                    </a:ext>
                  </a:extLst>
                </a:gridCol>
              </a:tblGrid>
              <a:tr h="370840">
                <a:tc>
                  <a:txBody>
                    <a:bodyPr/>
                    <a:lstStyle/>
                    <a:p>
                      <a:pPr algn="ctr"/>
                      <a:r>
                        <a:rPr lang="en-CA" i="0" dirty="0" smtClean="0">
                          <a:latin typeface="Consolas" panose="020B0609020204030204" pitchFamily="49" charset="0"/>
                          <a:cs typeface="Consolas" panose="020B0609020204030204" pitchFamily="49" charset="0"/>
                        </a:rPr>
                        <a:t>x</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i="0" dirty="0" smtClean="0">
                          <a:latin typeface="Consolas" panose="020B0609020204030204" pitchFamily="49" charset="0"/>
                          <a:cs typeface="Consolas" panose="020B0609020204030204" pitchFamily="49" charset="0"/>
                        </a:rPr>
                        <a:t>!x</a:t>
                      </a:r>
                      <a:endParaRPr lang="en-CA" i="0" cap="small" baseline="0" dirty="0" smtClean="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i="0" dirty="0" smtClean="0">
                          <a:latin typeface="Consolas" panose="020B0609020204030204" pitchFamily="49" charset="0"/>
                          <a:cs typeface="Consolas" panose="020B0609020204030204" pitchFamily="49" charset="0"/>
                        </a:rPr>
                        <a:t>false</a:t>
                      </a:r>
                      <a:endParaRPr lang="en-CA" i="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CA" i="0" dirty="0" smtClean="0">
                          <a:latin typeface="Consolas" panose="020B0609020204030204" pitchFamily="49" charset="0"/>
                          <a:cs typeface="Consolas" panose="020B0609020204030204" pitchFamily="49" charset="0"/>
                        </a:rPr>
                        <a:t>true</a:t>
                      </a:r>
                      <a:endParaRPr lang="en-CA" i="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a:noFill/>
                    </a:ln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439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The following Boolean-valued statements are equivalent</a:t>
            </a:r>
            <a:r>
              <a:rPr lang="en-CA" baseline="30000" dirty="0" smtClean="0"/>
              <a:t>1</a:t>
            </a:r>
            <a:r>
              <a:rPr lang="en-CA" dirty="0" smtClean="0"/>
              <a:t>:</a:t>
            </a:r>
          </a:p>
          <a:p>
            <a:pPr marL="457200" lvl="1" indent="0">
              <a:buNone/>
            </a:pPr>
            <a:r>
              <a:rPr lang="en-CA" i="1" dirty="0" smtClean="0">
                <a:latin typeface="Times New Roman" panose="02020603050405020304" pitchFamily="18" charset="0"/>
                <a:cs typeface="Times New Roman" panose="02020603050405020304" pitchFamily="18" charset="0"/>
              </a:rPr>
              <a:t>x</a:t>
            </a:r>
            <a:r>
              <a:rPr lang="en-CA" dirty="0" smtClean="0"/>
              <a:t> is not equal to </a:t>
            </a:r>
            <a:r>
              <a:rPr lang="en-CA" dirty="0" smtClean="0">
                <a:latin typeface="Times New Roman" panose="02020603050405020304" pitchFamily="18" charset="0"/>
                <a:cs typeface="Times New Roman" panose="02020603050405020304" pitchFamily="18" charset="0"/>
              </a:rPr>
              <a:t>1</a:t>
            </a:r>
            <a:r>
              <a:rPr lang="en-CA" dirty="0" smtClean="0"/>
              <a:t>		 It is not true that </a:t>
            </a:r>
            <a:r>
              <a:rPr lang="en-CA" i="1" dirty="0" smtClean="0">
                <a:latin typeface="Times New Roman" panose="02020603050405020304" pitchFamily="18" charset="0"/>
                <a:cs typeface="Times New Roman" panose="02020603050405020304" pitchFamily="18" charset="0"/>
              </a:rPr>
              <a:t>x</a:t>
            </a:r>
            <a:r>
              <a:rPr lang="en-CA" dirty="0" smtClean="0"/>
              <a:t> is equal to </a:t>
            </a:r>
            <a:r>
              <a:rPr lang="en-CA" dirty="0" smtClean="0">
                <a:latin typeface="Times New Roman" panose="02020603050405020304" pitchFamily="18" charset="0"/>
                <a:cs typeface="Times New Roman" panose="02020603050405020304" pitchFamily="18" charset="0"/>
              </a:rPr>
              <a:t>1</a:t>
            </a:r>
          </a:p>
          <a:p>
            <a:pPr marL="0" indent="0">
              <a:buNone/>
            </a:pPr>
            <a:r>
              <a:rPr lang="en-CA"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(x != 1)		         !(x == 1)</a:t>
            </a:r>
          </a:p>
          <a:p>
            <a:pPr marL="457200" lvl="1" indent="0">
              <a:buNone/>
            </a:pPr>
            <a:endParaRPr lang="en-CA" sz="800" dirty="0" smtClean="0">
              <a:latin typeface="Consolas" panose="020B0609020204030204" pitchFamily="49" charset="0"/>
              <a:cs typeface="Consolas" panose="020B0609020204030204" pitchFamily="49" charset="0"/>
            </a:endParaRPr>
          </a:p>
          <a:p>
            <a:pPr marL="457200" lvl="1" indent="0">
              <a:buNone/>
            </a:pPr>
            <a:r>
              <a:rPr lang="en-CA" i="1" dirty="0" smtClean="0">
                <a:latin typeface="Times New Roman" panose="02020603050405020304" pitchFamily="18" charset="0"/>
                <a:cs typeface="Times New Roman" panose="02020603050405020304" pitchFamily="18" charset="0"/>
              </a:rPr>
              <a:t>x</a:t>
            </a:r>
            <a:r>
              <a:rPr lang="en-CA" dirty="0" smtClean="0"/>
              <a:t> </a:t>
            </a:r>
            <a:r>
              <a:rPr lang="en-CA" dirty="0"/>
              <a:t>is </a:t>
            </a:r>
            <a:r>
              <a:rPr lang="en-CA" dirty="0" smtClean="0"/>
              <a:t>greater than </a:t>
            </a:r>
            <a:r>
              <a:rPr lang="en-CA" dirty="0" smtClean="0">
                <a:latin typeface="Times New Roman" panose="02020603050405020304" pitchFamily="18" charset="0"/>
                <a:cs typeface="Times New Roman" panose="02020603050405020304" pitchFamily="18" charset="0"/>
              </a:rPr>
              <a:t>0</a:t>
            </a:r>
            <a:r>
              <a:rPr lang="en-CA" dirty="0"/>
              <a:t>		</a:t>
            </a:r>
            <a:r>
              <a:rPr lang="en-CA" dirty="0" smtClean="0"/>
              <a:t>It </a:t>
            </a:r>
            <a:r>
              <a:rPr lang="en-CA" dirty="0"/>
              <a:t>is not true that </a:t>
            </a:r>
            <a:r>
              <a:rPr lang="en-CA" i="1" dirty="0">
                <a:latin typeface="Times New Roman" panose="02020603050405020304" pitchFamily="18" charset="0"/>
                <a:cs typeface="Times New Roman" panose="02020603050405020304" pitchFamily="18" charset="0"/>
              </a:rPr>
              <a:t>x</a:t>
            </a:r>
            <a:r>
              <a:rPr lang="en-CA" dirty="0"/>
              <a:t> is </a:t>
            </a:r>
            <a:r>
              <a:rPr lang="en-CA" dirty="0" smtClean="0"/>
              <a:t>less than or equal to </a:t>
            </a: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(x</a:t>
            </a:r>
            <a:r>
              <a:rPr lang="en-CA" sz="900" dirty="0">
                <a:solidFill>
                  <a:prstClr val="black"/>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&gt;</a:t>
            </a:r>
            <a:r>
              <a:rPr lang="en-CA" sz="900" dirty="0" smtClean="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0)		         !(x &lt;= 0)</a:t>
            </a:r>
          </a:p>
          <a:p>
            <a:pPr marL="0" indent="0">
              <a:buNone/>
            </a:pPr>
            <a:endParaRPr lang="en-CA" sz="800" dirty="0" smtClean="0">
              <a:latin typeface="Consolas" panose="020B0609020204030204" pitchFamily="49" charset="0"/>
              <a:cs typeface="Consolas" panose="020B0609020204030204" pitchFamily="49" charset="0"/>
            </a:endParaRPr>
          </a:p>
          <a:p>
            <a:pPr marL="400050" lvl="2" indent="0">
              <a:buNone/>
            </a:pPr>
            <a:r>
              <a:rPr lang="en-CA" sz="1800" i="1" dirty="0" smtClean="0">
                <a:latin typeface="Times New Roman" panose="02020603050405020304" pitchFamily="18" charset="0"/>
                <a:cs typeface="Times New Roman" panose="02020603050405020304" pitchFamily="18" charset="0"/>
              </a:rPr>
              <a:t>x</a:t>
            </a:r>
            <a:r>
              <a:rPr lang="en-CA" sz="1800" dirty="0" smtClean="0"/>
              <a:t> </a:t>
            </a:r>
            <a:r>
              <a:rPr lang="en-CA" sz="1800" dirty="0"/>
              <a:t>is </a:t>
            </a:r>
            <a:r>
              <a:rPr lang="en-CA" sz="1800" dirty="0" smtClean="0"/>
              <a:t>between </a:t>
            </a:r>
            <a:r>
              <a:rPr lang="en-CA" sz="1800" dirty="0" smtClean="0">
                <a:latin typeface="Times New Roman" panose="02020603050405020304" pitchFamily="18" charset="0"/>
                <a:cs typeface="Times New Roman" panose="02020603050405020304" pitchFamily="18" charset="0"/>
              </a:rPr>
              <a:t>–1 </a:t>
            </a:r>
            <a:r>
              <a:rPr lang="en-CA" sz="1800" dirty="0" smtClean="0"/>
              <a:t>and </a:t>
            </a:r>
            <a:r>
              <a:rPr lang="en-CA" sz="1800" dirty="0" smtClean="0">
                <a:latin typeface="Times New Roman" panose="02020603050405020304" pitchFamily="18" charset="0"/>
                <a:cs typeface="Times New Roman" panose="02020603050405020304" pitchFamily="18" charset="0"/>
              </a:rPr>
              <a:t>1</a:t>
            </a:r>
            <a:r>
              <a:rPr lang="en-CA" sz="1800" dirty="0"/>
              <a:t>	</a:t>
            </a:r>
            <a:r>
              <a:rPr lang="en-CA" sz="1800" dirty="0" smtClean="0"/>
              <a:t>	It </a:t>
            </a:r>
            <a:r>
              <a:rPr lang="en-CA" sz="1800" dirty="0"/>
              <a:t>is not true that </a:t>
            </a:r>
            <a:r>
              <a:rPr lang="en-CA" sz="1800" i="1" dirty="0">
                <a:latin typeface="Times New Roman" panose="02020603050405020304" pitchFamily="18" charset="0"/>
                <a:cs typeface="Times New Roman" panose="02020603050405020304" pitchFamily="18" charset="0"/>
              </a:rPr>
              <a:t>x</a:t>
            </a:r>
            <a:r>
              <a:rPr lang="en-CA" sz="1800" dirty="0"/>
              <a:t> is less </a:t>
            </a:r>
            <a:r>
              <a:rPr lang="en-CA" sz="1800" dirty="0" smtClean="0"/>
              <a:t>than </a:t>
            </a:r>
            <a:r>
              <a:rPr lang="en-CA" sz="1800" dirty="0" smtClean="0">
                <a:latin typeface="Times New Roman" panose="02020603050405020304" pitchFamily="18" charset="0"/>
                <a:cs typeface="Times New Roman" panose="02020603050405020304" pitchFamily="18" charset="0"/>
              </a:rPr>
              <a:t>–1 </a:t>
            </a:r>
            <a:r>
              <a:rPr lang="en-CA" sz="1800" dirty="0" smtClean="0"/>
              <a:t>or greater</a:t>
            </a:r>
          </a:p>
          <a:p>
            <a:pPr marL="400050" lvl="2" indent="0">
              <a:buNone/>
            </a:pPr>
            <a:r>
              <a:rPr lang="en-CA" sz="1800" dirty="0"/>
              <a:t>	</a:t>
            </a:r>
            <a:r>
              <a:rPr lang="en-CA" sz="1800" dirty="0" smtClean="0"/>
              <a:t>			than </a:t>
            </a:r>
            <a:r>
              <a:rPr lang="en-CA" sz="1800" dirty="0" smtClean="0">
                <a:latin typeface="Times New Roman" panose="02020603050405020304" pitchFamily="18" charset="0"/>
                <a:cs typeface="Times New Roman" panose="02020603050405020304" pitchFamily="18" charset="0"/>
              </a:rPr>
              <a:t>1</a:t>
            </a:r>
            <a:endParaRPr lang="en-CA" sz="2400" dirty="0" smtClean="0">
              <a:latin typeface="Consolas" panose="020B0609020204030204" pitchFamily="49" charset="0"/>
              <a:cs typeface="Consolas" panose="020B0609020204030204" pitchFamily="49" charset="0"/>
            </a:endParaRPr>
          </a:p>
          <a:p>
            <a:pPr marL="0" indent="0">
              <a:buNone/>
            </a:pPr>
            <a:r>
              <a:rPr lang="en-CA" sz="1800" dirty="0" smtClean="0">
                <a:latin typeface="Consolas" panose="020B0609020204030204" pitchFamily="49" charset="0"/>
                <a:cs typeface="Consolas" panose="020B0609020204030204" pitchFamily="49" charset="0"/>
              </a:rPr>
              <a:t>    (x &gt;= -1) &amp;&amp; (x &lt;= 1)	  !((x &lt; -1) || (x &gt; 1))</a:t>
            </a:r>
          </a:p>
          <a:p>
            <a:pPr marL="0" indent="0">
              <a:buNone/>
            </a:pPr>
            <a:endParaRPr lang="en-CA" sz="1800" dirty="0" smtClean="0">
              <a:latin typeface="Consolas" panose="020B0609020204030204" pitchFamily="49" charset="0"/>
              <a:cs typeface="Consolas" panose="020B0609020204030204" pitchFamily="49" charset="0"/>
            </a:endParaRPr>
          </a:p>
          <a:p>
            <a:pPr marL="400050" lvl="2" indent="0">
              <a:buNone/>
            </a:pPr>
            <a:r>
              <a:rPr lang="en-CA" sz="1800" i="1" dirty="0">
                <a:latin typeface="Times New Roman" panose="02020603050405020304" pitchFamily="18" charset="0"/>
                <a:cs typeface="Times New Roman" panose="02020603050405020304" pitchFamily="18" charset="0"/>
              </a:rPr>
              <a:t>x</a:t>
            </a:r>
            <a:r>
              <a:rPr lang="en-CA" sz="1800" dirty="0">
                <a:latin typeface="Times New Roman" panose="02020603050405020304" pitchFamily="18" charset="0"/>
                <a:cs typeface="Times New Roman" panose="02020603050405020304" pitchFamily="18" charset="0"/>
              </a:rPr>
              <a:t> </a:t>
            </a:r>
            <a:r>
              <a:rPr lang="en-CA" sz="1800" dirty="0" smtClean="0">
                <a:latin typeface="Times New Roman" panose="02020603050405020304" pitchFamily="18" charset="0"/>
                <a:cs typeface="Times New Roman" panose="02020603050405020304" pitchFamily="18" charset="0"/>
              </a:rPr>
              <a:t>– </a:t>
            </a:r>
            <a:r>
              <a:rPr lang="en-CA" sz="1800" i="1" dirty="0" smtClean="0">
                <a:latin typeface="Times New Roman" panose="02020603050405020304" pitchFamily="18" charset="0"/>
                <a:cs typeface="Times New Roman" panose="02020603050405020304" pitchFamily="18" charset="0"/>
              </a:rPr>
              <a:t>y</a:t>
            </a:r>
            <a:r>
              <a:rPr lang="en-CA" sz="1800" dirty="0" smtClean="0"/>
              <a:t> when divided by </a:t>
            </a:r>
            <a:r>
              <a:rPr lang="en-CA" sz="1800" dirty="0" smtClean="0">
                <a:latin typeface="Times New Roman" panose="02020603050405020304" pitchFamily="18" charset="0"/>
                <a:cs typeface="Times New Roman" panose="02020603050405020304" pitchFamily="18" charset="0"/>
              </a:rPr>
              <a:t>2</a:t>
            </a:r>
            <a:r>
              <a:rPr lang="en-CA" sz="1800" dirty="0" smtClean="0"/>
              <a:t> has a	It is not true that </a:t>
            </a:r>
            <a:r>
              <a:rPr lang="en-CA" sz="1800" i="1" dirty="0" smtClean="0">
                <a:latin typeface="Times New Roman" panose="02020603050405020304" pitchFamily="18" charset="0"/>
                <a:cs typeface="Times New Roman" panose="02020603050405020304" pitchFamily="18" charset="0"/>
              </a:rPr>
              <a:t>x</a:t>
            </a:r>
            <a:r>
              <a:rPr lang="en-CA" sz="180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y</a:t>
            </a:r>
            <a:r>
              <a:rPr lang="en-CA" sz="1800" dirty="0" smtClean="0"/>
              <a:t> when divided by </a:t>
            </a:r>
            <a:r>
              <a:rPr lang="en-CA" sz="1800" dirty="0" smtClean="0">
                <a:latin typeface="Times New Roman" panose="02020603050405020304" pitchFamily="18" charset="0"/>
                <a:cs typeface="Times New Roman" panose="02020603050405020304" pitchFamily="18" charset="0"/>
              </a:rPr>
              <a:t>2 </a:t>
            </a:r>
            <a:r>
              <a:rPr lang="en-CA" sz="1800" dirty="0" smtClean="0"/>
              <a:t> </a:t>
            </a:r>
          </a:p>
          <a:p>
            <a:pPr marL="400050" lvl="2" indent="0">
              <a:buNone/>
            </a:pPr>
            <a:r>
              <a:rPr lang="en-CA" sz="1800" dirty="0" smtClean="0"/>
              <a:t>remainder of </a:t>
            </a:r>
            <a:r>
              <a:rPr lang="en-CA" sz="1800" dirty="0" smtClean="0">
                <a:latin typeface="Times New Roman" panose="02020603050405020304" pitchFamily="18" charset="0"/>
                <a:cs typeface="Times New Roman" panose="02020603050405020304" pitchFamily="18" charset="0"/>
              </a:rPr>
              <a:t>0</a:t>
            </a:r>
            <a:r>
              <a:rPr lang="en-CA" sz="1800" dirty="0" smtClean="0"/>
              <a:t>		has a remainder of </a:t>
            </a:r>
            <a:r>
              <a:rPr lang="en-CA" sz="1800" dirty="0" smtClean="0">
                <a:latin typeface="Times New Roman" panose="02020603050405020304" pitchFamily="18" charset="0"/>
                <a:cs typeface="Times New Roman" panose="02020603050405020304" pitchFamily="18" charset="0"/>
              </a:rPr>
              <a:t>1</a:t>
            </a:r>
            <a:endParaRPr lang="en-CA" sz="1800" dirty="0">
              <a:latin typeface="Times New Roman" panose="02020603050405020304" pitchFamily="18" charset="0"/>
              <a:cs typeface="Times New Roman" panose="02020603050405020304" pitchFamily="18" charset="0"/>
            </a:endParaRPr>
          </a:p>
          <a:p>
            <a:pPr marL="400050" lvl="2" indent="0">
              <a:buNone/>
            </a:pPr>
            <a:r>
              <a:rPr lang="en-CA" sz="1800" dirty="0" smtClean="0">
                <a:latin typeface="Consolas" panose="020B0609020204030204" pitchFamily="49" charset="0"/>
                <a:cs typeface="Consolas" panose="020B0609020204030204" pitchFamily="49" charset="0"/>
              </a:rPr>
              <a:t>  </a:t>
            </a:r>
            <a:r>
              <a:rPr lang="en-CA" sz="900" dirty="0" smtClean="0">
                <a:solidFill>
                  <a:prstClr val="black"/>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((x - y) % 2) == 0	  </a:t>
            </a:r>
            <a:r>
              <a:rPr lang="en-CA" sz="900" dirty="0">
                <a:solidFill>
                  <a:prstClr val="black"/>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r>
              <a:rPr lang="en-CA" sz="1800" dirty="0">
                <a:latin typeface="Consolas" panose="020B0609020204030204" pitchFamily="49" charset="0"/>
                <a:cs typeface="Consolas" panose="020B0609020204030204" pitchFamily="49" charset="0"/>
              </a:rPr>
              <a:t>x - y) % 2) == </a:t>
            </a:r>
            <a:r>
              <a:rPr lang="en-CA" sz="1800" dirty="0" smtClean="0">
                <a:latin typeface="Consolas" panose="020B0609020204030204" pitchFamily="49" charset="0"/>
                <a:cs typeface="Consolas" panose="020B0609020204030204" pitchFamily="49" charset="0"/>
              </a:rPr>
              <a:t>1)  </a:t>
            </a:r>
          </a:p>
          <a:p>
            <a:pPr marL="0" indent="0">
              <a:buNone/>
            </a:pPr>
            <a:endParaRPr lang="en-CA" sz="1800" dirty="0" smtClean="0">
              <a:latin typeface="Consolas" panose="020B0609020204030204" pitchFamily="49" charset="0"/>
              <a:cs typeface="Consolas" panose="020B0609020204030204" pitchFamily="49" charset="0"/>
            </a:endParaRPr>
          </a:p>
        </p:txBody>
      </p:sp>
      <p:sp>
        <p:nvSpPr>
          <p:cNvPr id="6" name="TextBox 5"/>
          <p:cNvSpPr txBox="1"/>
          <p:nvPr/>
        </p:nvSpPr>
        <p:spPr>
          <a:xfrm>
            <a:off x="2627784" y="6309320"/>
            <a:ext cx="5498621" cy="369332"/>
          </a:xfrm>
          <a:prstGeom prst="rect">
            <a:avLst/>
          </a:prstGeom>
          <a:noFill/>
        </p:spPr>
        <p:txBody>
          <a:bodyPr wrap="none" rtlCol="0">
            <a:spAutoFit/>
          </a:bodyPr>
          <a:lstStyle/>
          <a:p>
            <a:r>
              <a:rPr lang="en-CA" baseline="30000" dirty="0" smtClean="0">
                <a:latin typeface="Georgia" panose="02040502050405020303" pitchFamily="18" charset="0"/>
              </a:rPr>
              <a:t>1</a:t>
            </a:r>
            <a:r>
              <a:rPr lang="en-CA" dirty="0" smtClean="0">
                <a:latin typeface="Georgia" panose="02040502050405020303" pitchFamily="18" charset="0"/>
              </a:rPr>
              <a:t>If the operands are the same, the result is the same.</a:t>
            </a:r>
            <a:endParaRPr lang="en-CA" baseline="30000" dirty="0">
              <a:latin typeface="Georgia" panose="02040502050405020303" pitchFamily="18" charset="0"/>
            </a:endParaRPr>
          </a:p>
        </p:txBody>
      </p:sp>
    </p:spTree>
    <p:extLst>
      <p:ext uri="{BB962C8B-B14F-4D97-AF65-F5344CB8AC3E}">
        <p14:creationId xmlns:p14="http://schemas.microsoft.com/office/powerpoint/2010/main" val="795760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The behavior of these two conditional statements are equivalent:</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if ( </a:t>
            </a:r>
            <a:r>
              <a:rPr lang="en-CA" sz="1800" i="1" dirty="0" smtClean="0">
                <a:latin typeface="Consolas" panose="020B0609020204030204" pitchFamily="49" charset="0"/>
                <a:cs typeface="Consolas" panose="020B0609020204030204" pitchFamily="49" charset="0"/>
              </a:rPr>
              <a:t>some-condition</a:t>
            </a:r>
            <a:r>
              <a:rPr lang="en-CA" sz="1800" dirty="0" smtClean="0">
                <a:latin typeface="Consolas" panose="020B0609020204030204" pitchFamily="49" charset="0"/>
                <a:cs typeface="Consolas" panose="020B0609020204030204" pitchFamily="49" charset="0"/>
              </a:rPr>
              <a:t> ) </a:t>
            </a:r>
            <a:r>
              <a:rPr lang="en-CA" sz="18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else </a:t>
            </a: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r>
              <a:rPr lang="en-CA" sz="1800" b="1" dirty="0">
                <a:solidFill>
                  <a:srgbClr val="C00000"/>
                </a:solidFill>
                <a:latin typeface="Consolas" panose="020B0609020204030204" pitchFamily="49" charset="0"/>
                <a:cs typeface="Consolas" panose="020B0609020204030204" pitchFamily="49" charset="0"/>
              </a:rPr>
              <a:t> </a:t>
            </a:r>
            <a:r>
              <a:rPr lang="en-CA" sz="1800" b="1" dirty="0" smtClean="0">
                <a:solidFill>
                  <a:srgbClr val="C00000"/>
                </a:solidFill>
                <a:latin typeface="Consolas" panose="020B0609020204030204" pitchFamily="49" charset="0"/>
                <a:cs typeface="Consolas" panose="020B0609020204030204" pitchFamily="49" charset="0"/>
              </a:rPr>
              <a:t>   // Do something completely different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if ( </a:t>
            </a:r>
            <a:r>
              <a:rPr lang="en-CA" sz="1800" b="1" dirty="0" smtClean="0">
                <a:solidFill>
                  <a:srgbClr val="FF0000"/>
                </a:solidFill>
                <a:latin typeface="Consolas" panose="020B0609020204030204" pitchFamily="49" charset="0"/>
                <a:cs typeface="Consolas" panose="020B0609020204030204" pitchFamily="49" charset="0"/>
              </a:rPr>
              <a:t>!</a:t>
            </a:r>
            <a:r>
              <a:rPr lang="en-CA" sz="1800" i="1" dirty="0" smtClean="0">
                <a:latin typeface="Consolas" panose="020B0609020204030204" pitchFamily="49" charset="0"/>
                <a:cs typeface="Consolas" panose="020B0609020204030204" pitchFamily="49" charset="0"/>
              </a:rPr>
              <a:t>some-condition</a:t>
            </a:r>
            <a:r>
              <a:rPr lang="en-CA" sz="1800" dirty="0" smtClean="0">
                <a:latin typeface="Consolas" panose="020B0609020204030204" pitchFamily="49" charset="0"/>
                <a:cs typeface="Consolas" panose="020B0609020204030204" pitchFamily="49" charset="0"/>
              </a:rPr>
              <a:t> ) </a:t>
            </a:r>
            <a:r>
              <a:rPr lang="en-CA" sz="1800" b="1" dirty="0" smtClean="0">
                <a:solidFill>
                  <a:srgbClr val="C00000"/>
                </a:solidFill>
                <a:latin typeface="Consolas" panose="020B0609020204030204" pitchFamily="49" charset="0"/>
                <a:cs typeface="Consolas" panose="020B0609020204030204" pitchFamily="49" charset="0"/>
              </a:rPr>
              <a: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    // Do something completely different</a:t>
            </a:r>
          </a:p>
          <a:p>
            <a:pPr marL="800100" lvl="2" indent="0">
              <a:buNone/>
            </a:pPr>
            <a:r>
              <a:rPr lang="en-CA" sz="1800" b="1" dirty="0" smtClean="0">
                <a:solidFill>
                  <a:srgbClr val="C00000"/>
                </a:solidFill>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 else </a:t>
            </a:r>
            <a:r>
              <a:rPr lang="en-CA" sz="18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800" b="1" dirty="0">
                <a:solidFill>
                  <a:srgbClr val="0070C0"/>
                </a:solidFill>
                <a:latin typeface="Consolas" panose="020B0609020204030204" pitchFamily="49" charset="0"/>
                <a:cs typeface="Consolas" panose="020B0609020204030204" pitchFamily="49" charset="0"/>
              </a:rPr>
              <a:t> </a:t>
            </a:r>
            <a:r>
              <a:rPr lang="en-CA" sz="1800" b="1" dirty="0" smtClean="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sz="1800" b="1" dirty="0" smtClean="0">
                <a:solidFill>
                  <a:srgbClr val="0070C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23196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Logical negation</a:t>
            </a:r>
          </a:p>
        </p:txBody>
      </p:sp>
      <p:sp>
        <p:nvSpPr>
          <p:cNvPr id="3" name="Content Placeholder 2"/>
          <p:cNvSpPr>
            <a:spLocks noGrp="1"/>
          </p:cNvSpPr>
          <p:nvPr>
            <p:ph idx="1"/>
          </p:nvPr>
        </p:nvSpPr>
        <p:spPr/>
        <p:txBody>
          <a:bodyPr/>
          <a:lstStyle/>
          <a:p>
            <a:r>
              <a:rPr lang="en-CA" dirty="0" smtClean="0"/>
              <a:t>Once again, all the </a:t>
            </a:r>
            <a:r>
              <a:rPr lang="en-CA" dirty="0"/>
              <a:t>unary logical </a:t>
            </a:r>
            <a:r>
              <a:rPr lang="en-CA" cap="small" dirty="0"/>
              <a:t>not</a:t>
            </a:r>
            <a:r>
              <a:rPr lang="en-CA" dirty="0"/>
              <a:t> operator </a:t>
            </a:r>
            <a:r>
              <a:rPr lang="en-CA" dirty="0" smtClean="0"/>
              <a:t>does is change the value of </a:t>
            </a:r>
            <a:r>
              <a:rPr lang="en-CA" dirty="0" smtClean="0">
                <a:latin typeface="Consolas" panose="020B0609020204030204" pitchFamily="49" charset="0"/>
                <a:cs typeface="Consolas" panose="020B0609020204030204" pitchFamily="49" charset="0"/>
              </a:rPr>
              <a:t>true</a:t>
            </a:r>
            <a:r>
              <a:rPr lang="en-CA" dirty="0" smtClean="0"/>
              <a:t> (that is, </a:t>
            </a:r>
            <a:r>
              <a:rPr lang="en-CA" dirty="0" smtClean="0">
                <a:latin typeface="Consolas" panose="020B0609020204030204" pitchFamily="49" charset="0"/>
                <a:cs typeface="Consolas" panose="020B0609020204030204" pitchFamily="49" charset="0"/>
              </a:rPr>
              <a:t>1</a:t>
            </a:r>
            <a:r>
              <a:rPr lang="en-CA" dirty="0" smtClean="0"/>
              <a:t>) to </a:t>
            </a:r>
            <a:r>
              <a:rPr lang="en-CA" dirty="0" smtClean="0">
                <a:latin typeface="Consolas" panose="020B0609020204030204" pitchFamily="49" charset="0"/>
                <a:cs typeface="Consolas" panose="020B0609020204030204" pitchFamily="49" charset="0"/>
              </a:rPr>
              <a:t>false</a:t>
            </a:r>
            <a:r>
              <a:rPr lang="en-CA" dirty="0" smtClean="0"/>
              <a:t> (</a:t>
            </a:r>
            <a:r>
              <a:rPr lang="en-CA" dirty="0" smtClean="0">
                <a:latin typeface="Consolas" panose="020B0609020204030204" pitchFamily="49" charset="0"/>
                <a:cs typeface="Consolas" panose="020B0609020204030204" pitchFamily="49" charset="0"/>
              </a:rPr>
              <a:t>0</a:t>
            </a:r>
            <a:r>
              <a:rPr lang="en-CA" dirty="0" smtClean="0"/>
              <a:t>) and vice versa</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void check( int n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std::cout &lt;&lt; !(n == 0) &lt;&lt; std::endl;</a:t>
            </a:r>
          </a:p>
          <a:p>
            <a:pPr marL="800100" lvl="2"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(n != </a:t>
            </a:r>
            <a:r>
              <a:rPr lang="en-CA" sz="1800" dirty="0">
                <a:latin typeface="Consolas" panose="020B0609020204030204" pitchFamily="49" charset="0"/>
                <a:cs typeface="Consolas" panose="020B0609020204030204" pitchFamily="49" charset="0"/>
              </a:rPr>
              <a:t>0) &lt;&lt; std::endl;</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!(n &gt;= 1) </a:t>
            </a:r>
            <a:r>
              <a:rPr lang="en-CA" sz="1800" dirty="0">
                <a:latin typeface="Consolas" panose="020B0609020204030204" pitchFamily="49" charset="0"/>
                <a:cs typeface="Consolas" panose="020B0609020204030204" pitchFamily="49" charset="0"/>
              </a:rPr>
              <a:t>&lt;&lt; std::endl;</a:t>
            </a:r>
          </a:p>
          <a:p>
            <a:pPr marL="800100" lvl="2"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(n &lt;  1) </a:t>
            </a:r>
            <a:r>
              <a:rPr lang="en-CA" sz="1800" dirty="0">
                <a:latin typeface="Consolas" panose="020B0609020204030204" pitchFamily="49" charset="0"/>
                <a:cs typeface="Consolas" panose="020B0609020204030204" pitchFamily="49" charset="0"/>
              </a:rPr>
              <a:t>&lt;&lt; std::endl;</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!((n </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0) || (n &gt;= 1)) </a:t>
            </a:r>
            <a:r>
              <a:rPr lang="en-CA" sz="1800" dirty="0">
                <a:latin typeface="Consolas" panose="020B0609020204030204" pitchFamily="49" charset="0"/>
                <a:cs typeface="Consolas" panose="020B0609020204030204" pitchFamily="49" charset="0"/>
              </a:rPr>
              <a:t>&lt;&lt; std::endl;</a:t>
            </a:r>
          </a:p>
          <a:p>
            <a:pPr marL="800100" lvl="2"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((n != </a:t>
            </a:r>
            <a:r>
              <a:rPr lang="en-CA" sz="1800" dirty="0">
                <a:latin typeface="Consolas" panose="020B0609020204030204" pitchFamily="49" charset="0"/>
                <a:cs typeface="Consolas" panose="020B0609020204030204" pitchFamily="49" charset="0"/>
              </a:rPr>
              <a:t>0</a:t>
            </a:r>
            <a:r>
              <a:rPr lang="en-CA" sz="1800" dirty="0" smtClean="0">
                <a:latin typeface="Consolas" panose="020B0609020204030204" pitchFamily="49" charset="0"/>
                <a:cs typeface="Consolas" panose="020B0609020204030204" pitchFamily="49" charset="0"/>
              </a:rPr>
              <a:t>) &amp;&amp; (n &lt;  1)) &lt;&lt; </a:t>
            </a:r>
            <a:r>
              <a:rPr lang="en-CA" sz="1800" dirty="0">
                <a:latin typeface="Consolas" panose="020B0609020204030204" pitchFamily="49" charset="0"/>
                <a:cs typeface="Consolas" panose="020B0609020204030204" pitchFamily="49" charset="0"/>
              </a:rPr>
              <a:t>std::endl;</a:t>
            </a:r>
          </a:p>
          <a:p>
            <a:pPr marL="800100" lvl="2" indent="0">
              <a:buNone/>
            </a:pPr>
            <a:r>
              <a:rPr lang="en-CA"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91826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CA" dirty="0" smtClean="0"/>
              <a:t>We have seen six comparison operators</a:t>
            </a:r>
          </a:p>
          <a:p>
            <a:pPr lvl="1"/>
            <a:r>
              <a:rPr lang="en-CA" dirty="0" smtClean="0"/>
              <a:t>Three complementary pairs</a:t>
            </a:r>
          </a:p>
          <a:p>
            <a:pPr marL="0" indent="0" algn="ctr">
              <a:buNone/>
            </a:pPr>
            <a:r>
              <a:rPr lang="en-CA" dirty="0" smtClean="0">
                <a:latin typeface="Consolas" panose="020B0609020204030204" pitchFamily="49" charset="0"/>
                <a:cs typeface="Consolas" panose="020B0609020204030204" pitchFamily="49" charset="0"/>
              </a:rPr>
              <a:t>==  !=        &lt;  &gt;=        &gt;  &lt;=</a:t>
            </a:r>
            <a:r>
              <a:rPr lang="en-CA" dirty="0" smtClean="0"/>
              <a:t> </a:t>
            </a:r>
          </a:p>
          <a:p>
            <a:pPr marL="0" indent="0">
              <a:buNone/>
            </a:pPr>
            <a:endParaRPr lang="en-CA" dirty="0"/>
          </a:p>
          <a:p>
            <a:r>
              <a:rPr lang="en-CA" dirty="0" smtClean="0"/>
              <a:t>Problem:</a:t>
            </a:r>
          </a:p>
          <a:p>
            <a:pPr lvl="1"/>
            <a:r>
              <a:rPr lang="en-CA" dirty="0" smtClean="0"/>
              <a:t>What if more than one condition is required?</a:t>
            </a:r>
          </a:p>
          <a:p>
            <a:pPr lvl="1"/>
            <a:r>
              <a:rPr lang="en-CA" dirty="0" smtClean="0"/>
              <a:t>What if two conditions result in the same consequent?</a:t>
            </a:r>
          </a:p>
          <a:p>
            <a:pPr lvl="1"/>
            <a:r>
              <a:rPr lang="en-CA" dirty="0" smtClean="0"/>
              <a:t>What if we require that a condition must be false?</a:t>
            </a:r>
          </a:p>
          <a:p>
            <a:endParaRPr lang="en-CA" dirty="0"/>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Decision making</a:t>
            </a:r>
            <a:endParaRPr lang="en-CA" dirty="0"/>
          </a:p>
        </p:txBody>
      </p:sp>
      <p:sp>
        <p:nvSpPr>
          <p:cNvPr id="3" name="Content Placeholder 2"/>
          <p:cNvSpPr>
            <a:spLocks noGrp="1"/>
          </p:cNvSpPr>
          <p:nvPr>
            <p:ph idx="1"/>
          </p:nvPr>
        </p:nvSpPr>
        <p:spPr/>
        <p:txBody>
          <a:bodyPr/>
          <a:lstStyle/>
          <a:p>
            <a:r>
              <a:rPr lang="en-CA" dirty="0" smtClean="0"/>
              <a:t>Why do we include these operators?</a:t>
            </a:r>
          </a:p>
          <a:p>
            <a:pPr lvl="1"/>
            <a:r>
              <a:rPr lang="en-CA" dirty="0" smtClean="0"/>
              <a:t>The literal logical values </a:t>
            </a:r>
            <a:r>
              <a:rPr lang="en-CA" dirty="0" smtClean="0">
                <a:latin typeface="Consolas" panose="020B0609020204030204" pitchFamily="49" charset="0"/>
                <a:cs typeface="Consolas" panose="020B0609020204030204" pitchFamily="49" charset="0"/>
              </a:rPr>
              <a:t>true</a:t>
            </a:r>
            <a:r>
              <a:rPr lang="en-CA" dirty="0" smtClean="0"/>
              <a:t> and </a:t>
            </a:r>
            <a:r>
              <a:rPr lang="en-CA" dirty="0" smtClean="0">
                <a:latin typeface="Consolas" panose="020B0609020204030204" pitchFamily="49" charset="0"/>
                <a:cs typeface="Consolas" panose="020B0609020204030204" pitchFamily="49" charset="0"/>
              </a:rPr>
              <a:t>false</a:t>
            </a:r>
            <a:r>
              <a:rPr lang="en-CA" dirty="0" smtClean="0"/>
              <a:t> together with operations such as </a:t>
            </a:r>
            <a:r>
              <a:rPr lang="en-CA" cap="small" dirty="0" smtClean="0"/>
              <a:t>and</a:t>
            </a:r>
            <a:r>
              <a:rPr lang="en-CA" dirty="0" smtClean="0"/>
              <a:t>, </a:t>
            </a:r>
            <a:r>
              <a:rPr lang="en-CA" cap="small" dirty="0" smtClean="0"/>
              <a:t>or</a:t>
            </a:r>
            <a:r>
              <a:rPr lang="en-CA" dirty="0" smtClean="0"/>
              <a:t> and </a:t>
            </a:r>
            <a:r>
              <a:rPr lang="en-CA" cap="small" dirty="0" smtClean="0"/>
              <a:t>not</a:t>
            </a:r>
            <a:r>
              <a:rPr lang="en-CA" dirty="0" smtClean="0"/>
              <a:t> are sufficient to define Boolean logic</a:t>
            </a:r>
          </a:p>
          <a:p>
            <a:pPr lvl="1"/>
            <a:r>
              <a:rPr lang="en-CA" dirty="0" smtClean="0"/>
              <a:t>In 1938, Claude Shannon wrote his master’s thesis where he demonstrated that the behavior of relays can be modelled by Boolean logic</a:t>
            </a:r>
          </a:p>
          <a:p>
            <a:pPr lvl="1"/>
            <a:endParaRPr lang="en-CA" dirty="0"/>
          </a:p>
          <a:p>
            <a:r>
              <a:rPr lang="en-CA" dirty="0" smtClean="0"/>
              <a:t>A relay is a switch that can be turned on or off</a:t>
            </a:r>
          </a:p>
          <a:p>
            <a:pPr lvl="1"/>
            <a:r>
              <a:rPr lang="en-CA" dirty="0" smtClean="0"/>
              <a:t>Usually with an electromagnet</a:t>
            </a:r>
          </a:p>
          <a:p>
            <a:r>
              <a:rPr lang="en-CA" dirty="0" smtClean="0"/>
              <a:t>Transistors are excellent solid-state approximations of switches</a:t>
            </a:r>
          </a:p>
          <a:p>
            <a:pPr lvl="1"/>
            <a:r>
              <a:rPr lang="en-CA" dirty="0" smtClean="0"/>
              <a:t>Their behavior can still be modelled by Boolean logic</a:t>
            </a:r>
          </a:p>
        </p:txBody>
      </p:sp>
    </p:spTree>
    <p:extLst>
      <p:ext uri="{BB962C8B-B14F-4D97-AF65-F5344CB8AC3E}">
        <p14:creationId xmlns:p14="http://schemas.microsoft.com/office/powerpoint/2010/main" val="2462818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One final aside…</a:t>
            </a:r>
            <a:endParaRPr lang="en-CA" dirty="0"/>
          </a:p>
        </p:txBody>
      </p:sp>
      <p:sp>
        <p:nvSpPr>
          <p:cNvPr id="3" name="Content Placeholder 2"/>
          <p:cNvSpPr>
            <a:spLocks noGrp="1"/>
          </p:cNvSpPr>
          <p:nvPr>
            <p:ph idx="1"/>
          </p:nvPr>
        </p:nvSpPr>
        <p:spPr/>
        <p:txBody>
          <a:bodyPr/>
          <a:lstStyle/>
          <a:p>
            <a:r>
              <a:rPr lang="en-CA" dirty="0" smtClean="0"/>
              <a:t>In Claude Shannon’s master’s thesis, written in 1937 when he was 21-years old, he demonstrated that Boolean algebra was sufficient to construct any logical, numerical relationship</a:t>
            </a:r>
          </a:p>
          <a:p>
            <a:pPr lvl="1"/>
            <a:r>
              <a:rPr lang="en-CA" dirty="0" smtClean="0"/>
              <a:t>He founded information theory</a:t>
            </a:r>
          </a:p>
          <a:p>
            <a:pPr lvl="1"/>
            <a:r>
              <a:rPr lang="en-CA" dirty="0" smtClean="0"/>
              <a:t>Shannon's maxim: “The </a:t>
            </a:r>
            <a:r>
              <a:rPr lang="en-CA" dirty="0"/>
              <a:t>enemy knows the </a:t>
            </a:r>
            <a:r>
              <a:rPr lang="en-CA" dirty="0" smtClean="0"/>
              <a:t>system”</a:t>
            </a:r>
          </a:p>
          <a:p>
            <a:pPr lvl="1"/>
            <a:r>
              <a:rPr lang="en-CA"/>
              <a:t>He also invented the </a:t>
            </a:r>
            <a:r>
              <a:rPr lang="en-CA" i="1"/>
              <a:t>ultimate </a:t>
            </a:r>
            <a:r>
              <a:rPr lang="en-CA" i="1" smtClean="0"/>
              <a:t>machine</a:t>
            </a:r>
            <a:r>
              <a:rPr lang="en-CA" smtClean="0"/>
              <a:t>:</a:t>
            </a:r>
            <a:endParaRPr lang="en-CA" i="1"/>
          </a:p>
          <a:p>
            <a:pPr marL="457200" lvl="1" indent="0">
              <a:buNone/>
            </a:pPr>
            <a:endParaRPr lang="en-CA" dirty="0"/>
          </a:p>
        </p:txBody>
      </p:sp>
      <p:pic>
        <p:nvPicPr>
          <p:cNvPr id="14338" name="Picture 2" descr="Animated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65003"/>
            <a:ext cx="31242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71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two or more conditions can be chained together</a:t>
            </a:r>
          </a:p>
          <a:p>
            <a:pPr lvl="2"/>
            <a:r>
              <a:rPr lang="en-CA" dirty="0" smtClean="0"/>
              <a:t>With a logical </a:t>
            </a:r>
            <a:r>
              <a:rPr lang="en-CA" cap="small" dirty="0" smtClean="0"/>
              <a:t>and</a:t>
            </a:r>
            <a:r>
              <a:rPr lang="en-CA" dirty="0" smtClean="0"/>
              <a:t> (</a:t>
            </a:r>
            <a:r>
              <a:rPr lang="en-CA" dirty="0" smtClean="0">
                <a:latin typeface="Consolas" panose="020B0609020204030204" pitchFamily="49" charset="0"/>
                <a:cs typeface="Consolas" panose="020B0609020204030204" pitchFamily="49" charset="0"/>
              </a:rPr>
              <a:t>&amp;&amp;</a:t>
            </a:r>
            <a:r>
              <a:rPr lang="en-CA" dirty="0" smtClean="0"/>
              <a:t>), all must be </a:t>
            </a:r>
            <a:r>
              <a:rPr lang="en-CA" dirty="0" smtClean="0">
                <a:latin typeface="Consolas" panose="020B0609020204030204" pitchFamily="49" charset="0"/>
                <a:cs typeface="Consolas" panose="020B0609020204030204" pitchFamily="49" charset="0"/>
              </a:rPr>
              <a:t>true</a:t>
            </a:r>
            <a:r>
              <a:rPr lang="en-CA" dirty="0" smtClean="0"/>
              <a:t> for the result to be </a:t>
            </a:r>
            <a:r>
              <a:rPr lang="en-CA" dirty="0" smtClean="0">
                <a:latin typeface="Consolas" panose="020B0609020204030204" pitchFamily="49" charset="0"/>
                <a:cs typeface="Consolas" panose="020B0609020204030204" pitchFamily="49" charset="0"/>
              </a:rPr>
              <a:t>true</a:t>
            </a:r>
          </a:p>
          <a:p>
            <a:pPr lvl="2"/>
            <a:r>
              <a:rPr lang="en-CA" dirty="0"/>
              <a:t>With a logical </a:t>
            </a:r>
            <a:r>
              <a:rPr lang="en-CA" cap="small" dirty="0" smtClean="0"/>
              <a:t>or</a:t>
            </a:r>
            <a:r>
              <a:rPr lang="en-CA" dirty="0" smtClean="0"/>
              <a:t>   (</a:t>
            </a:r>
            <a:r>
              <a:rPr lang="en-CA" dirty="0" smtClean="0">
                <a:latin typeface="Consolas" panose="020B0609020204030204" pitchFamily="49" charset="0"/>
                <a:cs typeface="Consolas" panose="020B0609020204030204" pitchFamily="49" charset="0"/>
              </a:rPr>
              <a:t>||</a:t>
            </a:r>
            <a:r>
              <a:rPr lang="en-CA" dirty="0" smtClean="0"/>
              <a:t>), one </a:t>
            </a:r>
            <a:r>
              <a:rPr lang="en-CA" dirty="0"/>
              <a:t>must be </a:t>
            </a:r>
            <a:r>
              <a:rPr lang="en-CA" dirty="0">
                <a:latin typeface="Consolas" panose="020B0609020204030204" pitchFamily="49" charset="0"/>
                <a:cs typeface="Consolas" panose="020B0609020204030204" pitchFamily="49" charset="0"/>
              </a:rPr>
              <a:t>true</a:t>
            </a:r>
            <a:r>
              <a:rPr lang="en-CA" dirty="0"/>
              <a:t> for the result to be </a:t>
            </a:r>
            <a:r>
              <a:rPr lang="en-CA" dirty="0">
                <a:latin typeface="Consolas" panose="020B0609020204030204" pitchFamily="49" charset="0"/>
                <a:cs typeface="Consolas" panose="020B0609020204030204" pitchFamily="49" charset="0"/>
              </a:rPr>
              <a:t>true</a:t>
            </a:r>
          </a:p>
          <a:p>
            <a:pPr lvl="1"/>
            <a:r>
              <a:rPr lang="en-CA" dirty="0" smtClean="0"/>
              <a:t>Are familiarized with truth tables</a:t>
            </a:r>
          </a:p>
          <a:p>
            <a:pPr lvl="1"/>
            <a:r>
              <a:rPr lang="en-CA" dirty="0" smtClean="0"/>
              <a:t>Understand the idea of short-circuit evaluation</a:t>
            </a:r>
          </a:p>
          <a:p>
            <a:pPr lvl="2"/>
            <a:r>
              <a:rPr lang="en-CA" dirty="0" smtClean="0"/>
              <a:t>As soon as one condition is </a:t>
            </a:r>
            <a:r>
              <a:rPr lang="en-CA" dirty="0" smtClean="0">
                <a:latin typeface="Consolas" panose="020B0609020204030204" pitchFamily="49" charset="0"/>
                <a:cs typeface="Consolas" panose="020B0609020204030204" pitchFamily="49" charset="0"/>
              </a:rPr>
              <a:t>false</a:t>
            </a:r>
            <a:r>
              <a:rPr lang="en-CA" dirty="0" smtClean="0"/>
              <a:t> in a chain of logical </a:t>
            </a:r>
            <a:r>
              <a:rPr lang="en-CA" cap="small" dirty="0" smtClean="0"/>
              <a:t>and</a:t>
            </a:r>
            <a:r>
              <a:rPr lang="en-CA" dirty="0" smtClean="0"/>
              <a:t>s, we’re done: the result must be </a:t>
            </a:r>
            <a:r>
              <a:rPr lang="en-CA" dirty="0" smtClean="0">
                <a:latin typeface="Consolas" panose="020B0609020204030204" pitchFamily="49" charset="0"/>
                <a:cs typeface="Consolas" panose="020B0609020204030204" pitchFamily="49" charset="0"/>
              </a:rPr>
              <a:t>false</a:t>
            </a:r>
          </a:p>
          <a:p>
            <a:pPr lvl="2"/>
            <a:r>
              <a:rPr lang="en-CA" dirty="0"/>
              <a:t>As soon as one condition is </a:t>
            </a:r>
            <a:r>
              <a:rPr lang="en-CA" dirty="0" smtClean="0">
                <a:latin typeface="Consolas" panose="020B0609020204030204" pitchFamily="49" charset="0"/>
                <a:cs typeface="Consolas" panose="020B0609020204030204" pitchFamily="49" charset="0"/>
              </a:rPr>
              <a:t>true</a:t>
            </a:r>
            <a:r>
              <a:rPr lang="en-CA" dirty="0" smtClean="0"/>
              <a:t> </a:t>
            </a:r>
            <a:r>
              <a:rPr lang="en-CA" dirty="0"/>
              <a:t>in a chain of logical </a:t>
            </a:r>
            <a:r>
              <a:rPr lang="en-CA" cap="small" dirty="0" err="1" smtClean="0"/>
              <a:t>or</a:t>
            </a:r>
            <a:r>
              <a:rPr lang="en-CA" dirty="0" err="1" smtClean="0"/>
              <a:t>s</a:t>
            </a:r>
            <a:r>
              <a:rPr lang="en-CA" dirty="0"/>
              <a:t>, we’re done: the result must be </a:t>
            </a: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p>
            <a:pPr lvl="1"/>
            <a:r>
              <a:rPr lang="en-CA" dirty="0" smtClean="0"/>
              <a:t>Understand that logical negation switches between </a:t>
            </a:r>
            <a:r>
              <a:rPr lang="en-CA" dirty="0">
                <a:latin typeface="Consolas" panose="020B0609020204030204" pitchFamily="49" charset="0"/>
                <a:cs typeface="Consolas" panose="020B0609020204030204" pitchFamily="49" charset="0"/>
              </a:rPr>
              <a:t>true</a:t>
            </a:r>
            <a:r>
              <a:rPr lang="en-CA" dirty="0"/>
              <a:t> </a:t>
            </a:r>
            <a:r>
              <a:rPr lang="en-CA" smtClean="0"/>
              <a:t>and </a:t>
            </a:r>
            <a:r>
              <a:rPr lang="en-CA" smtClean="0">
                <a:latin typeface="Consolas" panose="020B0609020204030204" pitchFamily="49" charset="0"/>
                <a:cs typeface="Consolas" panose="020B0609020204030204" pitchFamily="49" charset="0"/>
              </a:rPr>
              <a:t>false</a:t>
            </a:r>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unit pulse</a:t>
            </a:r>
            <a:endParaRPr lang="en-CA" dirty="0"/>
          </a:p>
        </p:txBody>
      </p:sp>
      <p:sp>
        <p:nvSpPr>
          <p:cNvPr id="3" name="Content Placeholder 2"/>
          <p:cNvSpPr>
            <a:spLocks noGrp="1"/>
          </p:cNvSpPr>
          <p:nvPr>
            <p:ph idx="1"/>
          </p:nvPr>
        </p:nvSpPr>
        <p:spPr/>
        <p:txBody>
          <a:bodyPr/>
          <a:lstStyle/>
          <a:p>
            <a:r>
              <a:rPr lang="en-CA" dirty="0" smtClean="0"/>
              <a:t>Suppose we want to implement the function:</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This function has an integral (area under the curve) equal to </a:t>
            </a:r>
            <a:r>
              <a:rPr lang="en-CA" dirty="0" smtClean="0">
                <a:latin typeface="Times New Roman" panose="02020603050405020304" pitchFamily="18" charset="0"/>
                <a:cs typeface="Times New Roman" panose="02020603050405020304" pitchFamily="18" charset="0"/>
              </a:rPr>
              <a:t>1</a:t>
            </a:r>
          </a:p>
        </p:txBody>
      </p:sp>
      <p:graphicFrame>
        <p:nvGraphicFramePr>
          <p:cNvPr id="4" name="Object 3"/>
          <p:cNvGraphicFramePr>
            <a:graphicFrameLocks noChangeAspect="1"/>
          </p:cNvGraphicFramePr>
          <p:nvPr>
            <p:extLst>
              <p:ext uri="{D42A27DB-BD31-4B8C-83A1-F6EECF244321}">
                <p14:modId xmlns:p14="http://schemas.microsoft.com/office/powerpoint/2010/main" val="3251052191"/>
              </p:ext>
            </p:extLst>
          </p:nvPr>
        </p:nvGraphicFramePr>
        <p:xfrm>
          <a:off x="2841625" y="2133600"/>
          <a:ext cx="3322638" cy="2090738"/>
        </p:xfrm>
        <a:graphic>
          <a:graphicData uri="http://schemas.openxmlformats.org/presentationml/2006/ole">
            <mc:AlternateContent xmlns:mc="http://schemas.openxmlformats.org/markup-compatibility/2006">
              <mc:Choice xmlns:v="urn:schemas-microsoft-com:vml" Requires="v">
                <p:oleObj spid="_x0000_s9248" name="Equation" r:id="rId3" imgW="1549080" imgH="977760" progId="Equation.DSMT4">
                  <p:embed/>
                </p:oleObj>
              </mc:Choice>
              <mc:Fallback>
                <p:oleObj name="Equation" r:id="rId3" imgW="1549080" imgH="977760" progId="Equation.DSMT4">
                  <p:embed/>
                  <p:pic>
                    <p:nvPicPr>
                      <p:cNvPr id="0" name="Object 5"/>
                      <p:cNvPicPr>
                        <a:picLocks noChangeAspect="1" noChangeArrowheads="1"/>
                      </p:cNvPicPr>
                      <p:nvPr/>
                    </p:nvPicPr>
                    <p:blipFill>
                      <a:blip r:embed="rId4"/>
                      <a:srcRect/>
                      <a:stretch>
                        <a:fillRect/>
                      </a:stretch>
                    </p:blipFill>
                    <p:spPr bwMode="auto">
                      <a:xfrm>
                        <a:off x="2841625" y="2133600"/>
                        <a:ext cx="3322638"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99792" y="4888038"/>
            <a:ext cx="4104456" cy="189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5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normAutofit fontScale="92500" lnSpcReduction="10000"/>
          </a:bodyPr>
          <a:lstStyle/>
          <a:p>
            <a:r>
              <a:rPr lang="en-CA" dirty="0" smtClean="0"/>
              <a:t>We could implement this function as follows:</a:t>
            </a:r>
            <a:endParaRPr lang="en-CA" dirty="0"/>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unit( double x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double unit( double x ) {</a:t>
            </a:r>
          </a:p>
          <a:p>
            <a:pPr marL="400050" lvl="1" indent="0">
              <a:buNone/>
            </a:pPr>
            <a:r>
              <a:rPr lang="en-CA" sz="1600" dirty="0" smtClean="0">
                <a:latin typeface="Consolas" panose="020B0609020204030204" pitchFamily="49" charset="0"/>
                <a:cs typeface="Consolas" panose="020B0609020204030204" pitchFamily="49" charset="0"/>
              </a:rPr>
              <a:t>    if ( x &lt; 0.0 )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0.0;</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if ( x == 0.0 )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0.5;</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if ( x &lt; 1.0 )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1.0;</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if ( x == 1.0 )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0.5;</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a:t>
            </a:r>
            <a:r>
              <a:rPr lang="en-CA" sz="1600" dirty="0">
                <a:latin typeface="Consolas" panose="020B0609020204030204" pitchFamily="49" charset="0"/>
                <a:cs typeface="Consolas" panose="020B0609020204030204" pitchFamily="49" charset="0"/>
              </a:rPr>
              <a:t>.0</a:t>
            </a:r>
            <a:r>
              <a:rPr lang="en-CA" sz="1600" dirty="0" smtClean="0">
                <a:latin typeface="Consolas" panose="020B0609020204030204" pitchFamily="49" charset="0"/>
                <a:cs typeface="Consolas" panose="020B0609020204030204" pitchFamily="49" charset="0"/>
              </a:rPr>
              <a:t>;</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400050" lvl="1" indent="0">
              <a:buNone/>
            </a:pPr>
            <a:r>
              <a:rPr lang="en-CA" sz="1600" dirty="0" smtClean="0">
                <a:latin typeface="Consolas" panose="020B0609020204030204" pitchFamily="49" charset="0"/>
                <a:cs typeface="Consolas" panose="020B0609020204030204" pitchFamily="49"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3941899522"/>
              </p:ext>
            </p:extLst>
          </p:nvPr>
        </p:nvGraphicFramePr>
        <p:xfrm>
          <a:off x="5508104" y="3068960"/>
          <a:ext cx="3020580" cy="1900671"/>
        </p:xfrm>
        <a:graphic>
          <a:graphicData uri="http://schemas.openxmlformats.org/presentationml/2006/ole">
            <mc:AlternateContent xmlns:mc="http://schemas.openxmlformats.org/markup-compatibility/2006">
              <mc:Choice xmlns:v="urn:schemas-microsoft-com:vml" Requires="v">
                <p:oleObj spid="_x0000_s10269" name="Equation" r:id="rId3" imgW="1549080" imgH="977760" progId="Equation.DSMT4">
                  <p:embed/>
                </p:oleObj>
              </mc:Choice>
              <mc:Fallback>
                <p:oleObj name="Equation" r:id="rId3" imgW="1549080" imgH="9777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068960"/>
                        <a:ext cx="3020580" cy="19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85427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unit pulse</a:t>
            </a:r>
          </a:p>
        </p:txBody>
      </p:sp>
      <p:sp>
        <p:nvSpPr>
          <p:cNvPr id="3" name="Content Placeholder 2"/>
          <p:cNvSpPr>
            <a:spLocks noGrp="1"/>
          </p:cNvSpPr>
          <p:nvPr>
            <p:ph idx="1"/>
          </p:nvPr>
        </p:nvSpPr>
        <p:spPr/>
        <p:txBody>
          <a:bodyPr/>
          <a:lstStyle/>
          <a:p>
            <a:r>
              <a:rPr lang="en-CA" dirty="0" smtClean="0"/>
              <a:t>Can we implement this using two consequents and one alternative?</a:t>
            </a:r>
            <a:endParaRPr lang="en-CA" dirty="0"/>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unit( double x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double unit( double x ) {</a:t>
            </a:r>
          </a:p>
          <a:p>
            <a:pPr marL="400050" lvl="1" indent="0">
              <a:buNone/>
            </a:pPr>
            <a:r>
              <a:rPr lang="en-CA" sz="1600" dirty="0" smtClean="0">
                <a:latin typeface="Consolas" panose="020B0609020204030204" pitchFamily="49" charset="0"/>
                <a:cs typeface="Consolas" panose="020B0609020204030204" pitchFamily="49" charset="0"/>
              </a:rPr>
              <a:t>    if ( </a:t>
            </a:r>
            <a:r>
              <a:rPr lang="en-CA" sz="1600" i="1" dirty="0" smtClean="0">
                <a:latin typeface="Consolas" panose="020B0609020204030204" pitchFamily="49" charset="0"/>
                <a:cs typeface="Consolas" panose="020B0609020204030204" pitchFamily="49" charset="0"/>
              </a:rPr>
              <a:t>Condition A</a:t>
            </a:r>
            <a:r>
              <a:rPr lang="en-CA" sz="1600" dirty="0" smtClean="0">
                <a:latin typeface="Consolas" panose="020B0609020204030204" pitchFamily="49" charset="0"/>
                <a:cs typeface="Consolas" panose="020B0609020204030204" pitchFamily="49" charset="0"/>
              </a:rPr>
              <a:t>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0.0;</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if ( </a:t>
            </a:r>
            <a:r>
              <a:rPr lang="en-CA" sz="1600" i="1" dirty="0" smtClean="0">
                <a:latin typeface="Consolas" panose="020B0609020204030204" pitchFamily="49" charset="0"/>
                <a:cs typeface="Consolas" panose="020B0609020204030204" pitchFamily="49" charset="0"/>
              </a:rPr>
              <a:t>Condition B</a:t>
            </a:r>
            <a:r>
              <a:rPr lang="en-CA" sz="1600" dirty="0" smtClean="0">
                <a:latin typeface="Consolas" panose="020B0609020204030204" pitchFamily="49" charset="0"/>
                <a:cs typeface="Consolas" panose="020B0609020204030204" pitchFamily="49" charset="0"/>
              </a:rPr>
              <a:t>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0.5;</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1.0;</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endParaRPr lang="en-CA"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941899522"/>
              </p:ext>
            </p:extLst>
          </p:nvPr>
        </p:nvGraphicFramePr>
        <p:xfrm>
          <a:off x="5508625" y="3068638"/>
          <a:ext cx="3019425" cy="1900237"/>
        </p:xfrm>
        <a:graphic>
          <a:graphicData uri="http://schemas.openxmlformats.org/presentationml/2006/ole">
            <mc:AlternateContent xmlns:mc="http://schemas.openxmlformats.org/markup-compatibility/2006">
              <mc:Choice xmlns:v="urn:schemas-microsoft-com:vml" Requires="v">
                <p:oleObj spid="_x0000_s11293" name="Equation" r:id="rId3" imgW="1549400" imgH="977900" progId="Equation.DSMT4">
                  <p:embed/>
                </p:oleObj>
              </mc:Choice>
              <mc:Fallback>
                <p:oleObj name="Equation" r:id="rId3" imgW="1549400" imgH="977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068638"/>
                        <a:ext cx="30194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668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In English, we would simply say that the result is</a:t>
            </a:r>
          </a:p>
          <a:p>
            <a:pPr marL="457200" lvl="1" indent="0">
              <a:buNone/>
            </a:pPr>
            <a:r>
              <a:rPr lang="en-CA" dirty="0" smtClean="0">
                <a:latin typeface="Times New Roman" panose="02020603050405020304" pitchFamily="18" charset="0"/>
                <a:cs typeface="Times New Roman" panose="02020603050405020304" pitchFamily="18" charset="0"/>
              </a:rPr>
              <a:t>	0</a:t>
            </a:r>
            <a:r>
              <a:rPr lang="en-CA" dirty="0" smtClean="0"/>
              <a:t>    if either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&lt; 0</a:t>
            </a:r>
            <a:r>
              <a:rPr lang="en-CA" dirty="0" smtClean="0"/>
              <a:t> </a:t>
            </a:r>
            <a:r>
              <a:rPr lang="en-CA" b="1" dirty="0" smtClean="0">
                <a:solidFill>
                  <a:srgbClr val="FF0000"/>
                </a:solidFill>
              </a:rPr>
              <a:t>or</a:t>
            </a:r>
            <a:r>
              <a:rPr lang="en-CA" dirty="0" smtClean="0"/>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&gt; 1</a:t>
            </a:r>
            <a:r>
              <a:rPr lang="en-CA" dirty="0" smtClean="0"/>
              <a:t>,</a:t>
            </a:r>
          </a:p>
          <a:p>
            <a:pPr marL="457200" lvl="1" indent="0">
              <a:buNone/>
            </a:pPr>
            <a:r>
              <a:rPr lang="en-CA" dirty="0" smtClean="0">
                <a:latin typeface="Times New Roman" panose="02020603050405020304" pitchFamily="18" charset="0"/>
                <a:cs typeface="Times New Roman" panose="02020603050405020304" pitchFamily="18" charset="0"/>
              </a:rPr>
              <a:t>	0.5</a:t>
            </a:r>
            <a:r>
              <a:rPr lang="en-CA" dirty="0" smtClean="0"/>
              <a:t> if either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0</a:t>
            </a:r>
            <a:r>
              <a:rPr lang="en-CA" dirty="0" smtClean="0"/>
              <a:t> </a:t>
            </a:r>
            <a:r>
              <a:rPr lang="en-CA" b="1" dirty="0" smtClean="0">
                <a:solidFill>
                  <a:srgbClr val="FF0000"/>
                </a:solidFill>
              </a:rPr>
              <a:t>or</a:t>
            </a:r>
            <a:r>
              <a:rPr lang="en-CA" dirty="0" smtClean="0"/>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1</a:t>
            </a:r>
            <a:r>
              <a:rPr lang="en-CA" dirty="0" smtClean="0"/>
              <a:t>, and</a:t>
            </a:r>
          </a:p>
          <a:p>
            <a:pPr marL="457200" lvl="1" indent="0">
              <a:buNone/>
            </a:pPr>
            <a:r>
              <a:rPr lang="en-CA" dirty="0" smtClean="0">
                <a:latin typeface="Times New Roman" panose="02020603050405020304" pitchFamily="18" charset="0"/>
                <a:cs typeface="Times New Roman" panose="02020603050405020304" pitchFamily="18" charset="0"/>
              </a:rPr>
              <a:t>	1   </a:t>
            </a:r>
            <a:r>
              <a:rPr lang="en-CA" dirty="0" smtClean="0"/>
              <a:t> if both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&gt; 0</a:t>
            </a:r>
            <a:r>
              <a:rPr lang="en-CA" dirty="0" smtClean="0"/>
              <a:t> </a:t>
            </a:r>
            <a:r>
              <a:rPr lang="en-CA" b="1" dirty="0" smtClean="0">
                <a:solidFill>
                  <a:srgbClr val="FF0000"/>
                </a:solidFill>
              </a:rPr>
              <a:t>and</a:t>
            </a:r>
            <a:r>
              <a:rPr lang="en-CA" dirty="0" smtClean="0">
                <a:solidFill>
                  <a:srgbClr val="FF0000"/>
                </a:solidFill>
              </a:rPr>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&lt; 1</a:t>
            </a:r>
          </a:p>
        </p:txBody>
      </p:sp>
      <p:sp>
        <p:nvSpPr>
          <p:cNvPr id="2" name="Title 1"/>
          <p:cNvSpPr>
            <a:spLocks noGrp="1"/>
          </p:cNvSpPr>
          <p:nvPr>
            <p:ph type="title"/>
          </p:nvPr>
        </p:nvSpPr>
        <p:spPr/>
        <p:txBody>
          <a:bodyPr/>
          <a:lstStyle/>
          <a:p>
            <a:r>
              <a:rPr lang="en-CA" dirty="0"/>
              <a:t>Logical operators</a:t>
            </a:r>
          </a:p>
        </p:txBody>
      </p:sp>
    </p:spTree>
    <p:extLst>
      <p:ext uri="{BB962C8B-B14F-4D97-AF65-F5344CB8AC3E}">
        <p14:creationId xmlns:p14="http://schemas.microsoft.com/office/powerpoint/2010/main" val="2168086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In C++, there are two logical binary operators</a:t>
            </a:r>
          </a:p>
          <a:p>
            <a:pPr lvl="1"/>
            <a:r>
              <a:rPr lang="en-CA" dirty="0" smtClean="0"/>
              <a:t>They take two Boolean values (</a:t>
            </a:r>
            <a:r>
              <a:rPr lang="en-CA" dirty="0" smtClean="0">
                <a:latin typeface="Consolas" panose="020B0609020204030204" pitchFamily="49" charset="0"/>
                <a:cs typeface="Consolas" panose="020B0609020204030204" pitchFamily="49" charset="0"/>
              </a:rPr>
              <a:t>bool</a:t>
            </a:r>
            <a:r>
              <a:rPr lang="en-CA" dirty="0" smtClean="0"/>
              <a:t>) and return a Boolean value</a:t>
            </a:r>
          </a:p>
          <a:p>
            <a:pPr lvl="1"/>
            <a:endParaRPr lang="en-CA" dirty="0" smtClean="0"/>
          </a:p>
          <a:p>
            <a:r>
              <a:rPr lang="en-CA" dirty="0" smtClean="0"/>
              <a:t>The </a:t>
            </a:r>
            <a:r>
              <a:rPr lang="en-CA" cap="small" dirty="0" smtClean="0"/>
              <a:t>or</a:t>
            </a:r>
            <a:r>
              <a:rPr lang="en-CA" dirty="0" smtClean="0"/>
              <a:t> operator </a:t>
            </a:r>
            <a:r>
              <a:rPr lang="en-CA" dirty="0" smtClean="0">
                <a:latin typeface="Consolas" panose="020B0609020204030204" pitchFamily="49" charset="0"/>
                <a:cs typeface="Consolas" panose="020B0609020204030204" pitchFamily="49" charset="0"/>
              </a:rPr>
              <a:t>||</a:t>
            </a:r>
            <a:r>
              <a:rPr lang="en-CA" dirty="0" smtClean="0"/>
              <a:t> returns </a:t>
            </a:r>
            <a:r>
              <a:rPr lang="en-CA" dirty="0" smtClean="0">
                <a:latin typeface="Consolas" panose="020B0609020204030204" pitchFamily="49" charset="0"/>
                <a:cs typeface="Consolas" panose="020B0609020204030204" pitchFamily="49" charset="0"/>
              </a:rPr>
              <a:t>true</a:t>
            </a:r>
            <a:r>
              <a:rPr lang="en-CA" dirty="0" smtClean="0"/>
              <a:t> if either operands is </a:t>
            </a:r>
            <a:r>
              <a:rPr lang="en-CA" dirty="0">
                <a:latin typeface="Consolas" panose="020B0609020204030204" pitchFamily="49" charset="0"/>
                <a:cs typeface="Consolas" panose="020B0609020204030204" pitchFamily="49" charset="0"/>
              </a:rPr>
              <a:t>true</a:t>
            </a:r>
            <a:endParaRPr lang="en-CA" dirty="0" smtClean="0"/>
          </a:p>
          <a:p>
            <a:r>
              <a:rPr lang="en-CA" dirty="0" smtClean="0"/>
              <a:t>The </a:t>
            </a:r>
            <a:r>
              <a:rPr lang="en-CA" cap="small" dirty="0" smtClean="0"/>
              <a:t>and</a:t>
            </a:r>
            <a:r>
              <a:rPr lang="en-CA" dirty="0" smtClean="0"/>
              <a:t> operator </a:t>
            </a:r>
            <a:r>
              <a:rPr lang="en-CA" dirty="0" smtClean="0">
                <a:latin typeface="Consolas" panose="020B0609020204030204" pitchFamily="49" charset="0"/>
                <a:cs typeface="Consolas" panose="020B0609020204030204" pitchFamily="49" charset="0"/>
              </a:rPr>
              <a:t>&amp;&amp;</a:t>
            </a:r>
            <a:r>
              <a:rPr lang="en-CA" dirty="0" smtClean="0"/>
              <a:t> returns </a:t>
            </a:r>
            <a:r>
              <a:rPr lang="en-CA" dirty="0">
                <a:latin typeface="Consolas" panose="020B0609020204030204" pitchFamily="49" charset="0"/>
                <a:cs typeface="Consolas" panose="020B0609020204030204" pitchFamily="49" charset="0"/>
              </a:rPr>
              <a:t>true</a:t>
            </a:r>
            <a:r>
              <a:rPr lang="en-CA" dirty="0" smtClean="0"/>
              <a:t> if both operators are </a:t>
            </a:r>
            <a:r>
              <a:rPr lang="en-CA" dirty="0">
                <a:latin typeface="Consolas" panose="020B0609020204030204" pitchFamily="49" charset="0"/>
                <a:cs typeface="Consolas" panose="020B0609020204030204" pitchFamily="49" charset="0"/>
              </a:rPr>
              <a:t>true</a:t>
            </a:r>
            <a:endParaRPr lang="en-CA" dirty="0" smtClean="0"/>
          </a:p>
        </p:txBody>
      </p:sp>
      <p:sp>
        <p:nvSpPr>
          <p:cNvPr id="2" name="Title 1"/>
          <p:cNvSpPr>
            <a:spLocks noGrp="1"/>
          </p:cNvSpPr>
          <p:nvPr>
            <p:ph type="title"/>
          </p:nvPr>
        </p:nvSpPr>
        <p:spPr/>
        <p:txBody>
          <a:bodyPr/>
          <a:lstStyle/>
          <a:p>
            <a:r>
              <a:rPr lang="en-CA" dirty="0"/>
              <a:t>Logical operators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5325645"/>
              </p:ext>
            </p:extLst>
          </p:nvPr>
        </p:nvGraphicFramePr>
        <p:xfrm>
          <a:off x="457200" y="3778018"/>
          <a:ext cx="8229600" cy="1483360"/>
        </p:xfrm>
        <a:graphic>
          <a:graphicData uri="http://schemas.openxmlformats.org/drawingml/2006/table">
            <a:tbl>
              <a:tblPr>
                <a:tableStyleId>{2D5ABB26-0587-4C30-8999-92F81FD0307C}</a:tableStyleId>
              </a:tblPr>
              <a:tblGrid>
                <a:gridCol w="159452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762872">
                  <a:extLst>
                    <a:ext uri="{9D8B030D-6E8A-4147-A177-3AD203B41FA5}">
                      <a16:colId xmlns:a16="http://schemas.microsoft.com/office/drawing/2014/main" val="20002"/>
                    </a:ext>
                  </a:extLst>
                </a:gridCol>
              </a:tblGrid>
              <a:tr h="370840">
                <a:tc>
                  <a:txBody>
                    <a:bodyPr/>
                    <a:lstStyle/>
                    <a:p>
                      <a:pPr algn="ctr"/>
                      <a:r>
                        <a:rPr lang="en-CA" b="1" dirty="0" smtClean="0">
                          <a:latin typeface="Georgia" panose="02040502050405020303" pitchFamily="18" charset="0"/>
                        </a:rPr>
                        <a:t>Consequent</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Conditions</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C++</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Times New Roman" panose="02020603050405020304" pitchFamily="18" charset="0"/>
                          <a:cs typeface="Times New Roman" panose="02020603050405020304" pitchFamily="18" charset="0"/>
                        </a:rPr>
                        <a:t>0.0</a:t>
                      </a:r>
                      <a:endParaRPr lang="en-CA"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Georgia" panose="02040502050405020303" pitchFamily="18" charset="0"/>
                          <a:cs typeface="Consolas" panose="020B0609020204030204" pitchFamily="49" charset="0"/>
                        </a:rPr>
                        <a:t>or</a:t>
                      </a:r>
                      <a:endParaRPr lang="en-CA" dirty="0">
                        <a:latin typeface="Georgia" panose="02040502050405020303" pitchFamily="18"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(x &lt; 0) || (x &gt; 1)</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Times New Roman" panose="02020603050405020304" pitchFamily="18" charset="0"/>
                          <a:cs typeface="Times New Roman" panose="02020603050405020304" pitchFamily="18" charset="0"/>
                        </a:rPr>
                        <a:t>0.5</a:t>
                      </a:r>
                      <a:endParaRPr lang="en-CA" dirty="0">
                        <a:latin typeface="Times New Roman" panose="02020603050405020304" pitchFamily="18" charset="0"/>
                        <a:cs typeface="Times New Roman" panose="02020603050405020304" pitchFamily="18" charset="0"/>
                      </a:endParaRPr>
                    </a:p>
                  </a:txBody>
                  <a:tcPr/>
                </a:tc>
                <a:tc>
                  <a:txBody>
                    <a:bodyPr/>
                    <a:lstStyle/>
                    <a:p>
                      <a:pPr algn="ctr"/>
                      <a:r>
                        <a:rPr lang="en-CA" dirty="0" smtClean="0">
                          <a:latin typeface="Georgia" panose="02040502050405020303" pitchFamily="18" charset="0"/>
                          <a:cs typeface="Consolas" panose="020B0609020204030204" pitchFamily="49" charset="0"/>
                        </a:rPr>
                        <a:t>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(x == 0) || (x == 1)</a:t>
                      </a:r>
                    </a:p>
                  </a:txBody>
                  <a:tcPr/>
                </a:tc>
                <a:extLst>
                  <a:ext uri="{0D108BD9-81ED-4DB2-BD59-A6C34878D82A}">
                    <a16:rowId xmlns:a16="http://schemas.microsoft.com/office/drawing/2014/main" val="10002"/>
                  </a:ext>
                </a:extLst>
              </a:tr>
              <a:tr h="370840">
                <a:tc>
                  <a:txBody>
                    <a:bodyPr/>
                    <a:lstStyle/>
                    <a:p>
                      <a:pPr algn="ctr"/>
                      <a:r>
                        <a:rPr lang="en-CA" dirty="0" smtClean="0">
                          <a:latin typeface="Times New Roman" panose="02020603050405020304" pitchFamily="18" charset="0"/>
                          <a:cs typeface="Times New Roman" panose="02020603050405020304" pitchFamily="18" charset="0"/>
                        </a:rPr>
                        <a:t>1.0</a:t>
                      </a:r>
                      <a:endParaRPr lang="en-CA"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Georgia" panose="02040502050405020303" pitchFamily="18" charset="0"/>
                          <a:cs typeface="Consolas" panose="020B0609020204030204" pitchFamily="49" charset="0"/>
                        </a:rPr>
                        <a:t>and</a:t>
                      </a:r>
                      <a:endParaRPr lang="en-CA" dirty="0">
                        <a:latin typeface="Georgia" panose="02040502050405020303" pitchFamily="18"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(x &gt; 0) &amp;&amp; (x &lt; 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66701288"/>
              </p:ext>
            </p:extLst>
          </p:nvPr>
        </p:nvGraphicFramePr>
        <p:xfrm>
          <a:off x="2178075" y="4191000"/>
          <a:ext cx="593725" cy="295275"/>
        </p:xfrm>
        <a:graphic>
          <a:graphicData uri="http://schemas.openxmlformats.org/presentationml/2006/ole">
            <mc:AlternateContent xmlns:mc="http://schemas.openxmlformats.org/markup-compatibility/2006">
              <mc:Choice xmlns:v="urn:schemas-microsoft-com:vml" Requires="v">
                <p:oleObj spid="_x0000_s13464" name="Equation" r:id="rId3" imgW="304560" imgH="152280" progId="Equation.DSMT4">
                  <p:embed/>
                </p:oleObj>
              </mc:Choice>
              <mc:Fallback>
                <p:oleObj name="Equation" r:id="rId3" imgW="304560" imgH="152280" progId="Equation.DSMT4">
                  <p:embed/>
                  <p:pic>
                    <p:nvPicPr>
                      <p:cNvPr id="0" name=""/>
                      <p:cNvPicPr>
                        <a:picLocks noChangeAspect="1" noChangeArrowheads="1"/>
                      </p:cNvPicPr>
                      <p:nvPr/>
                    </p:nvPicPr>
                    <p:blipFill>
                      <a:blip r:embed="rId4"/>
                      <a:srcRect/>
                      <a:stretch>
                        <a:fillRect/>
                      </a:stretch>
                    </p:blipFill>
                    <p:spPr bwMode="auto">
                      <a:xfrm>
                        <a:off x="2178075" y="4191000"/>
                        <a:ext cx="593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61769438"/>
              </p:ext>
            </p:extLst>
          </p:nvPr>
        </p:nvGraphicFramePr>
        <p:xfrm>
          <a:off x="3197225" y="4191000"/>
          <a:ext cx="571500" cy="295275"/>
        </p:xfrm>
        <a:graphic>
          <a:graphicData uri="http://schemas.openxmlformats.org/presentationml/2006/ole">
            <mc:AlternateContent xmlns:mc="http://schemas.openxmlformats.org/markup-compatibility/2006">
              <mc:Choice xmlns:v="urn:schemas-microsoft-com:vml" Requires="v">
                <p:oleObj spid="_x0000_s13465" name="Equation" r:id="rId5" imgW="291960" imgH="152280" progId="Equation.DSMT4">
                  <p:embed/>
                </p:oleObj>
              </mc:Choice>
              <mc:Fallback>
                <p:oleObj name="Equation" r:id="rId5" imgW="291960" imgH="152280" progId="Equation.DSMT4">
                  <p:embed/>
                  <p:pic>
                    <p:nvPicPr>
                      <p:cNvPr id="0" name=""/>
                      <p:cNvPicPr>
                        <a:picLocks noChangeAspect="1" noChangeArrowheads="1"/>
                      </p:cNvPicPr>
                      <p:nvPr/>
                    </p:nvPicPr>
                    <p:blipFill>
                      <a:blip r:embed="rId6"/>
                      <a:srcRect/>
                      <a:stretch>
                        <a:fillRect/>
                      </a:stretch>
                    </p:blipFill>
                    <p:spPr bwMode="auto">
                      <a:xfrm>
                        <a:off x="3197225" y="4191000"/>
                        <a:ext cx="571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6030803"/>
              </p:ext>
            </p:extLst>
          </p:nvPr>
        </p:nvGraphicFramePr>
        <p:xfrm>
          <a:off x="2178075" y="4570413"/>
          <a:ext cx="593725" cy="295275"/>
        </p:xfrm>
        <a:graphic>
          <a:graphicData uri="http://schemas.openxmlformats.org/presentationml/2006/ole">
            <mc:AlternateContent xmlns:mc="http://schemas.openxmlformats.org/markup-compatibility/2006">
              <mc:Choice xmlns:v="urn:schemas-microsoft-com:vml" Requires="v">
                <p:oleObj spid="_x0000_s13466" name="Equation" r:id="rId7" imgW="304560" imgH="152280" progId="Equation.DSMT4">
                  <p:embed/>
                </p:oleObj>
              </mc:Choice>
              <mc:Fallback>
                <p:oleObj name="Equation" r:id="rId7" imgW="304560" imgH="152280" progId="Equation.DSMT4">
                  <p:embed/>
                  <p:pic>
                    <p:nvPicPr>
                      <p:cNvPr id="0" name=""/>
                      <p:cNvPicPr>
                        <a:picLocks noChangeAspect="1" noChangeArrowheads="1"/>
                      </p:cNvPicPr>
                      <p:nvPr/>
                    </p:nvPicPr>
                    <p:blipFill>
                      <a:blip r:embed="rId8"/>
                      <a:srcRect/>
                      <a:stretch>
                        <a:fillRect/>
                      </a:stretch>
                    </p:blipFill>
                    <p:spPr bwMode="auto">
                      <a:xfrm>
                        <a:off x="2178075" y="4570413"/>
                        <a:ext cx="593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21881409"/>
              </p:ext>
            </p:extLst>
          </p:nvPr>
        </p:nvGraphicFramePr>
        <p:xfrm>
          <a:off x="3203575" y="4576763"/>
          <a:ext cx="571500" cy="296862"/>
        </p:xfrm>
        <a:graphic>
          <a:graphicData uri="http://schemas.openxmlformats.org/presentationml/2006/ole">
            <mc:AlternateContent xmlns:mc="http://schemas.openxmlformats.org/markup-compatibility/2006">
              <mc:Choice xmlns:v="urn:schemas-microsoft-com:vml" Requires="v">
                <p:oleObj spid="_x0000_s13467"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srcRect/>
                      <a:stretch>
                        <a:fillRect/>
                      </a:stretch>
                    </p:blipFill>
                    <p:spPr bwMode="auto">
                      <a:xfrm>
                        <a:off x="3203575" y="4576763"/>
                        <a:ext cx="5715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81187544"/>
              </p:ext>
            </p:extLst>
          </p:nvPr>
        </p:nvGraphicFramePr>
        <p:xfrm>
          <a:off x="2104479" y="4943475"/>
          <a:ext cx="595313" cy="295275"/>
        </p:xfrm>
        <a:graphic>
          <a:graphicData uri="http://schemas.openxmlformats.org/presentationml/2006/ole">
            <mc:AlternateContent xmlns:mc="http://schemas.openxmlformats.org/markup-compatibility/2006">
              <mc:Choice xmlns:v="urn:schemas-microsoft-com:vml" Requires="v">
                <p:oleObj spid="_x0000_s13468" name="Equation" r:id="rId11" imgW="304560" imgH="152280" progId="Equation.DSMT4">
                  <p:embed/>
                </p:oleObj>
              </mc:Choice>
              <mc:Fallback>
                <p:oleObj name="Equation" r:id="rId11" imgW="304560" imgH="152280" progId="Equation.DSMT4">
                  <p:embed/>
                  <p:pic>
                    <p:nvPicPr>
                      <p:cNvPr id="0" name=""/>
                      <p:cNvPicPr>
                        <a:picLocks noChangeAspect="1" noChangeArrowheads="1"/>
                      </p:cNvPicPr>
                      <p:nvPr/>
                    </p:nvPicPr>
                    <p:blipFill>
                      <a:blip r:embed="rId12"/>
                      <a:srcRect/>
                      <a:stretch>
                        <a:fillRect/>
                      </a:stretch>
                    </p:blipFill>
                    <p:spPr bwMode="auto">
                      <a:xfrm>
                        <a:off x="2104479" y="4943475"/>
                        <a:ext cx="595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66515606"/>
              </p:ext>
            </p:extLst>
          </p:nvPr>
        </p:nvGraphicFramePr>
        <p:xfrm>
          <a:off x="3271838" y="4943475"/>
          <a:ext cx="544512" cy="295275"/>
        </p:xfrm>
        <a:graphic>
          <a:graphicData uri="http://schemas.openxmlformats.org/presentationml/2006/ole">
            <mc:AlternateContent xmlns:mc="http://schemas.openxmlformats.org/markup-compatibility/2006">
              <mc:Choice xmlns:v="urn:schemas-microsoft-com:vml" Requires="v">
                <p:oleObj spid="_x0000_s13469" name="Equation" r:id="rId13" imgW="279360" imgH="152280" progId="Equation.DSMT4">
                  <p:embed/>
                </p:oleObj>
              </mc:Choice>
              <mc:Fallback>
                <p:oleObj name="Equation" r:id="rId13" imgW="279360" imgH="152280" progId="Equation.DSMT4">
                  <p:embed/>
                  <p:pic>
                    <p:nvPicPr>
                      <p:cNvPr id="0" name=""/>
                      <p:cNvPicPr>
                        <a:picLocks noChangeAspect="1" noChangeArrowheads="1"/>
                      </p:cNvPicPr>
                      <p:nvPr/>
                    </p:nvPicPr>
                    <p:blipFill>
                      <a:blip r:embed="rId14"/>
                      <a:srcRect/>
                      <a:stretch>
                        <a:fillRect/>
                      </a:stretch>
                    </p:blipFill>
                    <p:spPr bwMode="auto">
                      <a:xfrm>
                        <a:off x="3271838" y="4943475"/>
                        <a:ext cx="5445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764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operators</a:t>
            </a:r>
            <a:endParaRPr lang="en-CA" dirty="0"/>
          </a:p>
        </p:txBody>
      </p:sp>
      <p:sp>
        <p:nvSpPr>
          <p:cNvPr id="3" name="Content Placeholder 2"/>
          <p:cNvSpPr>
            <a:spLocks noGrp="1"/>
          </p:cNvSpPr>
          <p:nvPr>
            <p:ph idx="1"/>
          </p:nvPr>
        </p:nvSpPr>
        <p:spPr/>
        <p:txBody>
          <a:bodyPr/>
          <a:lstStyle/>
          <a:p>
            <a:r>
              <a:rPr lang="en-CA" dirty="0" smtClean="0"/>
              <a:t>Thus, we may implement the function as:</a:t>
            </a:r>
            <a:endParaRPr lang="en-CA" dirty="0"/>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#include &lt;cassert&gt;</a:t>
            </a:r>
          </a:p>
          <a:p>
            <a:pPr marL="400050" lvl="1" indent="0">
              <a:buNone/>
            </a:pP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unit( double x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400050" lvl="1" indent="0">
              <a:buNone/>
            </a:pPr>
            <a:endParaRPr lang="en-CA" sz="1600" dirty="0" smtClean="0">
              <a:latin typeface="Consolas" panose="020B0609020204030204" pitchFamily="49" charset="0"/>
              <a:cs typeface="Consolas" panose="020B0609020204030204" pitchFamily="49" charset="0"/>
            </a:endParaRPr>
          </a:p>
          <a:p>
            <a:pPr marL="400050" lvl="1" indent="0">
              <a:buNone/>
            </a:pPr>
            <a:r>
              <a:rPr lang="en-CA" sz="1600" dirty="0" smtClean="0">
                <a:latin typeface="Consolas" panose="020B0609020204030204" pitchFamily="49" charset="0"/>
                <a:cs typeface="Consolas" panose="020B0609020204030204" pitchFamily="49" charset="0"/>
              </a:rPr>
              <a:t>double unit( double x ) {</a:t>
            </a:r>
          </a:p>
          <a:p>
            <a:pPr marL="400050" lvl="1" indent="0">
              <a:buNone/>
            </a:pPr>
            <a:r>
              <a:rPr lang="en-CA" sz="1600" dirty="0" smtClean="0">
                <a:latin typeface="Consolas" panose="020B0609020204030204" pitchFamily="49" charset="0"/>
                <a:cs typeface="Consolas" panose="020B0609020204030204" pitchFamily="49" charset="0"/>
              </a:rPr>
              <a:t>    if ( (x &lt; 0) || (x &gt; 1)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0.0;</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if ( (0 == x) || (1 == x) )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0.5;</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assert( (x &gt; 0) &amp;&amp; (x &lt; 1) );</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1.0;</a:t>
            </a:r>
          </a:p>
          <a:p>
            <a:pPr marL="400050" lvl="1"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400050" lvl="1" indent="0">
              <a:buNone/>
            </a:pPr>
            <a:r>
              <a:rPr lang="en-CA" sz="1600" dirty="0">
                <a:latin typeface="Consolas" panose="020B0609020204030204" pitchFamily="49" charset="0"/>
                <a:cs typeface="Consolas" panose="020B0609020204030204" pitchFamily="49" charset="0"/>
              </a:rPr>
              <a:t>}</a:t>
            </a:r>
            <a:endParaRPr lang="en-CA" dirty="0" smtClean="0"/>
          </a:p>
        </p:txBody>
      </p:sp>
    </p:spTree>
    <p:extLst>
      <p:ext uri="{BB962C8B-B14F-4D97-AF65-F5344CB8AC3E}">
        <p14:creationId xmlns:p14="http://schemas.microsoft.com/office/powerpoint/2010/main" val="1597908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72488</TotalTime>
  <Words>2804</Words>
  <Application>Microsoft Office PowerPoint</Application>
  <PresentationFormat>On-screen Show (4:3)</PresentationFormat>
  <Paragraphs>628</Paragraphs>
  <Slides>35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ＭＳ Ｐゴシック</vt:lpstr>
      <vt:lpstr>Arial</vt:lpstr>
      <vt:lpstr>Calibri</vt:lpstr>
      <vt:lpstr>Consolas</vt:lpstr>
      <vt:lpstr>Constantia</vt:lpstr>
      <vt:lpstr>Georgia</vt:lpstr>
      <vt:lpstr>Tahoma</vt:lpstr>
      <vt:lpstr>Times New Roman</vt:lpstr>
      <vt:lpstr>Custom Design</vt:lpstr>
      <vt:lpstr>Equation</vt:lpstr>
      <vt:lpstr>Logical operators</vt:lpstr>
      <vt:lpstr>Outline</vt:lpstr>
      <vt:lpstr>Background</vt:lpstr>
      <vt:lpstr>The unit pulse</vt:lpstr>
      <vt:lpstr>The unit pulse</vt:lpstr>
      <vt:lpstr>The unit pulse</vt:lpstr>
      <vt:lpstr>Logical operators</vt:lpstr>
      <vt:lpstr>Logical operators</vt:lpstr>
      <vt:lpstr>Logical operators</vt:lpstr>
      <vt:lpstr>Maximum of three</vt:lpstr>
      <vt:lpstr>Truth tables</vt:lpstr>
      <vt:lpstr>Truth tables</vt:lpstr>
      <vt:lpstr>Truth tables</vt:lpstr>
      <vt:lpstr>Truth tables</vt:lpstr>
      <vt:lpstr>A reminder…</vt:lpstr>
      <vt:lpstr>Multiple conditions that may be true</vt:lpstr>
      <vt:lpstr>Multiple conditions that must be true</vt:lpstr>
      <vt:lpstr>Multiple conditions</vt:lpstr>
      <vt:lpstr>Short-circuit evaluation</vt:lpstr>
      <vt:lpstr>Short-circuit evaluation</vt:lpstr>
      <vt:lpstr>Short-circuit evaluation</vt:lpstr>
      <vt:lpstr>Short-circuit evaluation</vt:lpstr>
      <vt:lpstr>Short-circuit evaluation</vt:lpstr>
      <vt:lpstr>Logical negation</vt:lpstr>
      <vt:lpstr>Logical negation</vt:lpstr>
      <vt:lpstr>Logical negation</vt:lpstr>
      <vt:lpstr>Logical negation</vt:lpstr>
      <vt:lpstr>Logical negation</vt:lpstr>
      <vt:lpstr>Logical negation</vt:lpstr>
      <vt:lpstr>Decision making</vt:lpstr>
      <vt:lpstr>One final aside…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1428</cp:revision>
  <dcterms:created xsi:type="dcterms:W3CDTF">2009-09-11T23:00:44Z</dcterms:created>
  <dcterms:modified xsi:type="dcterms:W3CDTF">2019-09-18T14:04:21Z</dcterms:modified>
</cp:coreProperties>
</file>